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colors21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21.xml" ContentType="application/vnd.openxmlformats-officedocument.drawingml.diagramData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  <Override PartName="/ppt/diagrams/colors7.xml" ContentType="application/vnd.openxmlformats-officedocument.drawingml.diagramColors+xml"/>
  <Default Extension="gif" ContentType="image/gif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2" r:id="rId3"/>
    <p:sldId id="273" r:id="rId4"/>
    <p:sldId id="274" r:id="rId5"/>
    <p:sldId id="290" r:id="rId6"/>
    <p:sldId id="275" r:id="rId7"/>
    <p:sldId id="283" r:id="rId8"/>
    <p:sldId id="276" r:id="rId9"/>
    <p:sldId id="277" r:id="rId10"/>
    <p:sldId id="284" r:id="rId11"/>
    <p:sldId id="278" r:id="rId12"/>
    <p:sldId id="285" r:id="rId13"/>
    <p:sldId id="279" r:id="rId14"/>
    <p:sldId id="286" r:id="rId15"/>
    <p:sldId id="280" r:id="rId16"/>
    <p:sldId id="287" r:id="rId17"/>
    <p:sldId id="281" r:id="rId18"/>
    <p:sldId id="288" r:id="rId19"/>
    <p:sldId id="291" r:id="rId20"/>
    <p:sldId id="292" r:id="rId21"/>
    <p:sldId id="289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schemeClr val="tx1"/>
    </p:penClr>
  </p:showPr>
  <p:clrMru>
    <a:srgbClr val="000000"/>
    <a:srgbClr val="003399"/>
    <a:srgbClr val="336699"/>
    <a:srgbClr val="008080"/>
    <a:srgbClr val="009999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2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286" y="-72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AEFA85-8903-4B88-A687-7366493F85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16A8807-4DCE-4E8D-AC2C-FAA3DDECFDB8}">
      <dgm:prSet custT="1"/>
      <dgm:spPr>
        <a:solidFill>
          <a:srgbClr val="0033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pl-PL" sz="4000" b="1" dirty="0" smtClean="0">
              <a:latin typeface="Bauhaus 93" pitchFamily="82" charset="0"/>
            </a:rPr>
            <a:t>Programska podrška </a:t>
          </a:r>
          <a:br>
            <a:rPr lang="pl-PL" sz="4000" b="1" dirty="0" smtClean="0">
              <a:latin typeface="Bauhaus 93" pitchFamily="82" charset="0"/>
            </a:rPr>
          </a:br>
          <a:r>
            <a:rPr lang="pl-PL" sz="4000" b="1" dirty="0" smtClean="0">
              <a:latin typeface="Bauhaus 93" pitchFamily="82" charset="0"/>
            </a:rPr>
            <a:t>za poslovanje u </a:t>
          </a:r>
          <a:br>
            <a:rPr lang="pl-PL" sz="4000" b="1" dirty="0" smtClean="0">
              <a:latin typeface="Bauhaus 93" pitchFamily="82" charset="0"/>
            </a:rPr>
          </a:br>
          <a:r>
            <a:rPr lang="pl-PL" sz="4000" b="1" dirty="0" smtClean="0">
              <a:latin typeface="Bauhaus 93" pitchFamily="82" charset="0"/>
            </a:rPr>
            <a:t>prometnom sektoru</a:t>
          </a:r>
          <a:endParaRPr lang="en-US" sz="4000" b="1" dirty="0">
            <a:latin typeface="Bauhaus 93" pitchFamily="82" charset="0"/>
          </a:endParaRPr>
        </a:p>
      </dgm:t>
    </dgm:pt>
    <dgm:pt modelId="{B369B7BB-F975-4F7C-A870-FC0B54A0A9BB}" type="parTrans" cxnId="{E699BFB5-8B19-45E3-B3A1-F3C3A5164A0E}">
      <dgm:prSet/>
      <dgm:spPr/>
      <dgm:t>
        <a:bodyPr/>
        <a:lstStyle/>
        <a:p>
          <a:endParaRPr lang="hr-HR"/>
        </a:p>
      </dgm:t>
    </dgm:pt>
    <dgm:pt modelId="{7AE5FA54-4F26-454B-8801-D71768039BA8}" type="sibTrans" cxnId="{E699BFB5-8B19-45E3-B3A1-F3C3A5164A0E}">
      <dgm:prSet/>
      <dgm:spPr/>
      <dgm:t>
        <a:bodyPr/>
        <a:lstStyle/>
        <a:p>
          <a:endParaRPr lang="hr-HR"/>
        </a:p>
      </dgm:t>
    </dgm:pt>
    <dgm:pt modelId="{E22B301D-7D7B-4C8F-9B89-82FFC2B7B67C}" type="pres">
      <dgm:prSet presAssocID="{4CAEFA85-8903-4B88-A687-7366493F85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4780823-0717-466B-B1A1-5EF97E38B3A6}" type="pres">
      <dgm:prSet presAssocID="{516A8807-4DCE-4E8D-AC2C-FAA3DDECFDB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699BFB5-8B19-45E3-B3A1-F3C3A5164A0E}" srcId="{4CAEFA85-8903-4B88-A687-7366493F85FF}" destId="{516A8807-4DCE-4E8D-AC2C-FAA3DDECFDB8}" srcOrd="0" destOrd="0" parTransId="{B369B7BB-F975-4F7C-A870-FC0B54A0A9BB}" sibTransId="{7AE5FA54-4F26-454B-8801-D71768039BA8}"/>
    <dgm:cxn modelId="{6FBA4160-ABFB-4D31-9F18-5A35CF47218F}" type="presOf" srcId="{516A8807-4DCE-4E8D-AC2C-FAA3DDECFDB8}" destId="{A4780823-0717-466B-B1A1-5EF97E38B3A6}" srcOrd="0" destOrd="0" presId="urn:microsoft.com/office/officeart/2005/8/layout/vList2"/>
    <dgm:cxn modelId="{EB195367-BB9C-4462-89DC-46DF2ECC203E}" type="presOf" srcId="{4CAEFA85-8903-4B88-A687-7366493F85FF}" destId="{E22B301D-7D7B-4C8F-9B89-82FFC2B7B67C}" srcOrd="0" destOrd="0" presId="urn:microsoft.com/office/officeart/2005/8/layout/vList2"/>
    <dgm:cxn modelId="{5E3221EC-3094-4E9E-AD26-CC6B46E15F00}" type="presParOf" srcId="{E22B301D-7D7B-4C8F-9B89-82FFC2B7B67C}" destId="{A4780823-0717-466B-B1A1-5EF97E38B3A6}" srcOrd="0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D10F3D-BC3E-40D8-BB38-9EC1154F48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E0B87A0-37E9-4BA8-B006-3E579359F364}">
      <dgm:prSet custT="1"/>
      <dgm:spPr>
        <a:solidFill>
          <a:srgbClr val="0033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sl-SI" sz="2800" b="1" dirty="0" smtClean="0"/>
            <a:t>Radni nalozi</a:t>
          </a:r>
          <a:endParaRPr lang="hr-HR" sz="2800" b="1" dirty="0"/>
        </a:p>
      </dgm:t>
    </dgm:pt>
    <dgm:pt modelId="{0D8B3C35-FFDE-40D2-813E-F50F301FC46F}" type="parTrans" cxnId="{0F83AC4E-737A-4BD6-86AE-18152BAF608F}">
      <dgm:prSet/>
      <dgm:spPr/>
      <dgm:t>
        <a:bodyPr/>
        <a:lstStyle/>
        <a:p>
          <a:endParaRPr lang="hr-HR"/>
        </a:p>
      </dgm:t>
    </dgm:pt>
    <dgm:pt modelId="{99CA14BE-ACE3-487E-A621-5C016B7041F4}" type="sibTrans" cxnId="{0F83AC4E-737A-4BD6-86AE-18152BAF608F}">
      <dgm:prSet/>
      <dgm:spPr/>
      <dgm:t>
        <a:bodyPr/>
        <a:lstStyle/>
        <a:p>
          <a:endParaRPr lang="hr-HR"/>
        </a:p>
      </dgm:t>
    </dgm:pt>
    <dgm:pt modelId="{EEF72DAB-E7AB-4781-950E-E46F26B4C3FC}" type="pres">
      <dgm:prSet presAssocID="{83D10F3D-BC3E-40D8-BB38-9EC1154F48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FD0124A-80D9-4549-A086-D318144DB2F9}" type="pres">
      <dgm:prSet presAssocID="{4E0B87A0-37E9-4BA8-B006-3E579359F36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F83AC4E-737A-4BD6-86AE-18152BAF608F}" srcId="{83D10F3D-BC3E-40D8-BB38-9EC1154F48AA}" destId="{4E0B87A0-37E9-4BA8-B006-3E579359F364}" srcOrd="0" destOrd="0" parTransId="{0D8B3C35-FFDE-40D2-813E-F50F301FC46F}" sibTransId="{99CA14BE-ACE3-487E-A621-5C016B7041F4}"/>
    <dgm:cxn modelId="{868A3CBF-7C43-497C-AC86-A2725ABB452C}" type="presOf" srcId="{83D10F3D-BC3E-40D8-BB38-9EC1154F48AA}" destId="{EEF72DAB-E7AB-4781-950E-E46F26B4C3FC}" srcOrd="0" destOrd="0" presId="urn:microsoft.com/office/officeart/2005/8/layout/vList2"/>
    <dgm:cxn modelId="{911E5441-B6FD-4815-82BB-2B38174D18A8}" type="presOf" srcId="{4E0B87A0-37E9-4BA8-B006-3E579359F364}" destId="{2FD0124A-80D9-4549-A086-D318144DB2F9}" srcOrd="0" destOrd="0" presId="urn:microsoft.com/office/officeart/2005/8/layout/vList2"/>
    <dgm:cxn modelId="{1CDBA6F8-DAB5-4F6C-92EA-74DCF71EFDB7}" type="presParOf" srcId="{EEF72DAB-E7AB-4781-950E-E46F26B4C3FC}" destId="{2FD0124A-80D9-4549-A086-D318144DB2F9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3D10F3D-BC3E-40D8-BB38-9EC1154F48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E0B87A0-37E9-4BA8-B006-3E579359F364}">
      <dgm:prSet custT="1"/>
      <dgm:spPr>
        <a:solidFill>
          <a:srgbClr val="0033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sl-SI" sz="2800" b="1" dirty="0" smtClean="0"/>
            <a:t>Radni nalozi</a:t>
          </a:r>
          <a:endParaRPr lang="hr-HR" sz="2800" b="1" dirty="0"/>
        </a:p>
      </dgm:t>
    </dgm:pt>
    <dgm:pt modelId="{0D8B3C35-FFDE-40D2-813E-F50F301FC46F}" type="parTrans" cxnId="{0F83AC4E-737A-4BD6-86AE-18152BAF608F}">
      <dgm:prSet/>
      <dgm:spPr/>
      <dgm:t>
        <a:bodyPr/>
        <a:lstStyle/>
        <a:p>
          <a:endParaRPr lang="hr-HR"/>
        </a:p>
      </dgm:t>
    </dgm:pt>
    <dgm:pt modelId="{99CA14BE-ACE3-487E-A621-5C016B7041F4}" type="sibTrans" cxnId="{0F83AC4E-737A-4BD6-86AE-18152BAF608F}">
      <dgm:prSet/>
      <dgm:spPr/>
      <dgm:t>
        <a:bodyPr/>
        <a:lstStyle/>
        <a:p>
          <a:endParaRPr lang="hr-HR"/>
        </a:p>
      </dgm:t>
    </dgm:pt>
    <dgm:pt modelId="{EEF72DAB-E7AB-4781-950E-E46F26B4C3FC}" type="pres">
      <dgm:prSet presAssocID="{83D10F3D-BC3E-40D8-BB38-9EC1154F48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FD0124A-80D9-4549-A086-D318144DB2F9}" type="pres">
      <dgm:prSet presAssocID="{4E0B87A0-37E9-4BA8-B006-3E579359F36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F83AC4E-737A-4BD6-86AE-18152BAF608F}" srcId="{83D10F3D-BC3E-40D8-BB38-9EC1154F48AA}" destId="{4E0B87A0-37E9-4BA8-B006-3E579359F364}" srcOrd="0" destOrd="0" parTransId="{0D8B3C35-FFDE-40D2-813E-F50F301FC46F}" sibTransId="{99CA14BE-ACE3-487E-A621-5C016B7041F4}"/>
    <dgm:cxn modelId="{D39B0BF0-8E72-405A-BD2B-03F0578E4AEC}" type="presOf" srcId="{4E0B87A0-37E9-4BA8-B006-3E579359F364}" destId="{2FD0124A-80D9-4549-A086-D318144DB2F9}" srcOrd="0" destOrd="0" presId="urn:microsoft.com/office/officeart/2005/8/layout/vList2"/>
    <dgm:cxn modelId="{5CAC4E3D-8006-44D5-8B68-88A4559565D9}" type="presOf" srcId="{83D10F3D-BC3E-40D8-BB38-9EC1154F48AA}" destId="{EEF72DAB-E7AB-4781-950E-E46F26B4C3FC}" srcOrd="0" destOrd="0" presId="urn:microsoft.com/office/officeart/2005/8/layout/vList2"/>
    <dgm:cxn modelId="{AC28A02A-0FF0-42A0-91EA-F1DA2BF1486B}" type="presParOf" srcId="{EEF72DAB-E7AB-4781-950E-E46F26B4C3FC}" destId="{2FD0124A-80D9-4549-A086-D318144DB2F9}" srcOrd="0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68047CB-DED7-4838-8D90-29525C29D5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647D7B9-71F2-4969-AFD9-5A9B77A9AFD7}">
      <dgm:prSet custT="1"/>
      <dgm:spPr>
        <a:solidFill>
          <a:srgbClr val="0033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sl-SI" sz="2800" b="1" dirty="0" smtClean="0"/>
            <a:t>Posebne vožnje</a:t>
          </a:r>
          <a:endParaRPr lang="hr-HR" sz="2800" b="1" dirty="0"/>
        </a:p>
      </dgm:t>
    </dgm:pt>
    <dgm:pt modelId="{E81E8D96-1797-4E2B-B303-311CAD4CCB32}" type="parTrans" cxnId="{1EF75EE7-132B-46B1-BB1E-420BD92CA79E}">
      <dgm:prSet/>
      <dgm:spPr/>
      <dgm:t>
        <a:bodyPr/>
        <a:lstStyle/>
        <a:p>
          <a:endParaRPr lang="hr-HR"/>
        </a:p>
      </dgm:t>
    </dgm:pt>
    <dgm:pt modelId="{BD9B04DE-B692-4A5B-8D48-E000F0F0215D}" type="sibTrans" cxnId="{1EF75EE7-132B-46B1-BB1E-420BD92CA79E}">
      <dgm:prSet/>
      <dgm:spPr/>
      <dgm:t>
        <a:bodyPr/>
        <a:lstStyle/>
        <a:p>
          <a:endParaRPr lang="hr-HR"/>
        </a:p>
      </dgm:t>
    </dgm:pt>
    <dgm:pt modelId="{786AC0B2-2052-4648-8D85-B6DBA7F15502}" type="pres">
      <dgm:prSet presAssocID="{B68047CB-DED7-4838-8D90-29525C29D5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370D9B5-343E-4C09-A73B-0447DECA49F5}" type="pres">
      <dgm:prSet presAssocID="{F647D7B9-71F2-4969-AFD9-5A9B77A9AFD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3E0A46F-ED3F-4580-A0C2-9A865B3D9F9A}" type="presOf" srcId="{F647D7B9-71F2-4969-AFD9-5A9B77A9AFD7}" destId="{0370D9B5-343E-4C09-A73B-0447DECA49F5}" srcOrd="0" destOrd="0" presId="urn:microsoft.com/office/officeart/2005/8/layout/vList2"/>
    <dgm:cxn modelId="{1EF75EE7-132B-46B1-BB1E-420BD92CA79E}" srcId="{B68047CB-DED7-4838-8D90-29525C29D552}" destId="{F647D7B9-71F2-4969-AFD9-5A9B77A9AFD7}" srcOrd="0" destOrd="0" parTransId="{E81E8D96-1797-4E2B-B303-311CAD4CCB32}" sibTransId="{BD9B04DE-B692-4A5B-8D48-E000F0F0215D}"/>
    <dgm:cxn modelId="{89E30293-DF4D-4A7C-9A12-D78702AB87A3}" type="presOf" srcId="{B68047CB-DED7-4838-8D90-29525C29D552}" destId="{786AC0B2-2052-4648-8D85-B6DBA7F15502}" srcOrd="0" destOrd="0" presId="urn:microsoft.com/office/officeart/2005/8/layout/vList2"/>
    <dgm:cxn modelId="{63BAB195-D0D2-4D75-8B04-57A5288E5C10}" type="presParOf" srcId="{786AC0B2-2052-4648-8D85-B6DBA7F15502}" destId="{0370D9B5-343E-4C09-A73B-0447DECA49F5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68047CB-DED7-4838-8D90-29525C29D5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647D7B9-71F2-4969-AFD9-5A9B77A9AFD7}">
      <dgm:prSet custT="1"/>
      <dgm:spPr>
        <a:solidFill>
          <a:srgbClr val="0033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sl-SI" sz="2800" b="1" dirty="0" smtClean="0"/>
            <a:t>Posebne vožnje</a:t>
          </a:r>
          <a:endParaRPr lang="hr-HR" sz="2800" b="1" dirty="0"/>
        </a:p>
      </dgm:t>
    </dgm:pt>
    <dgm:pt modelId="{E81E8D96-1797-4E2B-B303-311CAD4CCB32}" type="parTrans" cxnId="{1EF75EE7-132B-46B1-BB1E-420BD92CA79E}">
      <dgm:prSet/>
      <dgm:spPr/>
      <dgm:t>
        <a:bodyPr/>
        <a:lstStyle/>
        <a:p>
          <a:endParaRPr lang="hr-HR"/>
        </a:p>
      </dgm:t>
    </dgm:pt>
    <dgm:pt modelId="{BD9B04DE-B692-4A5B-8D48-E000F0F0215D}" type="sibTrans" cxnId="{1EF75EE7-132B-46B1-BB1E-420BD92CA79E}">
      <dgm:prSet/>
      <dgm:spPr/>
      <dgm:t>
        <a:bodyPr/>
        <a:lstStyle/>
        <a:p>
          <a:endParaRPr lang="hr-HR"/>
        </a:p>
      </dgm:t>
    </dgm:pt>
    <dgm:pt modelId="{786AC0B2-2052-4648-8D85-B6DBA7F15502}" type="pres">
      <dgm:prSet presAssocID="{B68047CB-DED7-4838-8D90-29525C29D5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370D9B5-343E-4C09-A73B-0447DECA49F5}" type="pres">
      <dgm:prSet presAssocID="{F647D7B9-71F2-4969-AFD9-5A9B77A9AFD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35A505F-31FF-4FE6-AB55-2E86A251F481}" type="presOf" srcId="{F647D7B9-71F2-4969-AFD9-5A9B77A9AFD7}" destId="{0370D9B5-343E-4C09-A73B-0447DECA49F5}" srcOrd="0" destOrd="0" presId="urn:microsoft.com/office/officeart/2005/8/layout/vList2"/>
    <dgm:cxn modelId="{1EF75EE7-132B-46B1-BB1E-420BD92CA79E}" srcId="{B68047CB-DED7-4838-8D90-29525C29D552}" destId="{F647D7B9-71F2-4969-AFD9-5A9B77A9AFD7}" srcOrd="0" destOrd="0" parTransId="{E81E8D96-1797-4E2B-B303-311CAD4CCB32}" sibTransId="{BD9B04DE-B692-4A5B-8D48-E000F0F0215D}"/>
    <dgm:cxn modelId="{2FAB092B-7BEE-4889-AB58-4F03A93DABA8}" type="presOf" srcId="{B68047CB-DED7-4838-8D90-29525C29D552}" destId="{786AC0B2-2052-4648-8D85-B6DBA7F15502}" srcOrd="0" destOrd="0" presId="urn:microsoft.com/office/officeart/2005/8/layout/vList2"/>
    <dgm:cxn modelId="{B805AAD0-7579-4716-BC0A-C16DE7BC3650}" type="presParOf" srcId="{786AC0B2-2052-4648-8D85-B6DBA7F15502}" destId="{0370D9B5-343E-4C09-A73B-0447DECA49F5}" srcOrd="0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5DD37D3-7D2A-4CE2-A662-9637712122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6D328E8-6D00-4C2F-A1E8-4151876378E2}">
      <dgm:prSet custT="1"/>
      <dgm:spPr>
        <a:solidFill>
          <a:srgbClr val="0033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sl-SI" sz="2800" b="1" dirty="0" smtClean="0"/>
            <a:t>Raspored</a:t>
          </a:r>
          <a:endParaRPr lang="hr-HR" sz="2800" b="1" dirty="0"/>
        </a:p>
      </dgm:t>
    </dgm:pt>
    <dgm:pt modelId="{D0B31E79-47EE-44DA-9C93-477C214D9092}" type="parTrans" cxnId="{FA3B4D82-7C49-4DC5-9B73-E6C229689854}">
      <dgm:prSet/>
      <dgm:spPr/>
      <dgm:t>
        <a:bodyPr/>
        <a:lstStyle/>
        <a:p>
          <a:endParaRPr lang="hr-HR"/>
        </a:p>
      </dgm:t>
    </dgm:pt>
    <dgm:pt modelId="{B65B4EC1-C563-48CE-BCEF-ED09F7F23C69}" type="sibTrans" cxnId="{FA3B4D82-7C49-4DC5-9B73-E6C229689854}">
      <dgm:prSet/>
      <dgm:spPr/>
      <dgm:t>
        <a:bodyPr/>
        <a:lstStyle/>
        <a:p>
          <a:endParaRPr lang="hr-HR"/>
        </a:p>
      </dgm:t>
    </dgm:pt>
    <dgm:pt modelId="{5C312086-E7AF-4F7A-935D-4A0A1B3A7ABD}" type="pres">
      <dgm:prSet presAssocID="{65DD37D3-7D2A-4CE2-A662-9637712122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F6128AA-25B2-452F-B1D7-23B114D2C8EC}" type="pres">
      <dgm:prSet presAssocID="{26D328E8-6D00-4C2F-A1E8-4151876378E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A3B4D82-7C49-4DC5-9B73-E6C229689854}" srcId="{65DD37D3-7D2A-4CE2-A662-96377121223C}" destId="{26D328E8-6D00-4C2F-A1E8-4151876378E2}" srcOrd="0" destOrd="0" parTransId="{D0B31E79-47EE-44DA-9C93-477C214D9092}" sibTransId="{B65B4EC1-C563-48CE-BCEF-ED09F7F23C69}"/>
    <dgm:cxn modelId="{060B429F-1C53-4F08-BE06-5C623F52013A}" type="presOf" srcId="{26D328E8-6D00-4C2F-A1E8-4151876378E2}" destId="{FF6128AA-25B2-452F-B1D7-23B114D2C8EC}" srcOrd="0" destOrd="0" presId="urn:microsoft.com/office/officeart/2005/8/layout/vList2"/>
    <dgm:cxn modelId="{ADA74F0D-3BE0-46EC-B365-77D222B997A2}" type="presOf" srcId="{65DD37D3-7D2A-4CE2-A662-96377121223C}" destId="{5C312086-E7AF-4F7A-935D-4A0A1B3A7ABD}" srcOrd="0" destOrd="0" presId="urn:microsoft.com/office/officeart/2005/8/layout/vList2"/>
    <dgm:cxn modelId="{6836D474-814C-4EC9-892E-B29E8FD14D23}" type="presParOf" srcId="{5C312086-E7AF-4F7A-935D-4A0A1B3A7ABD}" destId="{FF6128AA-25B2-452F-B1D7-23B114D2C8EC}" srcOrd="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5DD37D3-7D2A-4CE2-A662-9637712122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6D328E8-6D00-4C2F-A1E8-4151876378E2}">
      <dgm:prSet custT="1"/>
      <dgm:spPr>
        <a:solidFill>
          <a:srgbClr val="0033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sl-SI" sz="2800" b="1" dirty="0" smtClean="0"/>
            <a:t>Raspored</a:t>
          </a:r>
          <a:endParaRPr lang="hr-HR" sz="2800" b="1" dirty="0"/>
        </a:p>
      </dgm:t>
    </dgm:pt>
    <dgm:pt modelId="{D0B31E79-47EE-44DA-9C93-477C214D9092}" type="parTrans" cxnId="{FA3B4D82-7C49-4DC5-9B73-E6C229689854}">
      <dgm:prSet/>
      <dgm:spPr/>
      <dgm:t>
        <a:bodyPr/>
        <a:lstStyle/>
        <a:p>
          <a:endParaRPr lang="hr-HR"/>
        </a:p>
      </dgm:t>
    </dgm:pt>
    <dgm:pt modelId="{B65B4EC1-C563-48CE-BCEF-ED09F7F23C69}" type="sibTrans" cxnId="{FA3B4D82-7C49-4DC5-9B73-E6C229689854}">
      <dgm:prSet/>
      <dgm:spPr/>
      <dgm:t>
        <a:bodyPr/>
        <a:lstStyle/>
        <a:p>
          <a:endParaRPr lang="hr-HR"/>
        </a:p>
      </dgm:t>
    </dgm:pt>
    <dgm:pt modelId="{5C312086-E7AF-4F7A-935D-4A0A1B3A7ABD}" type="pres">
      <dgm:prSet presAssocID="{65DD37D3-7D2A-4CE2-A662-9637712122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F6128AA-25B2-452F-B1D7-23B114D2C8EC}" type="pres">
      <dgm:prSet presAssocID="{26D328E8-6D00-4C2F-A1E8-4151876378E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A3B4D82-7C49-4DC5-9B73-E6C229689854}" srcId="{65DD37D3-7D2A-4CE2-A662-96377121223C}" destId="{26D328E8-6D00-4C2F-A1E8-4151876378E2}" srcOrd="0" destOrd="0" parTransId="{D0B31E79-47EE-44DA-9C93-477C214D9092}" sibTransId="{B65B4EC1-C563-48CE-BCEF-ED09F7F23C69}"/>
    <dgm:cxn modelId="{79912A27-404F-47FD-AC81-CD8A2855AF49}" type="presOf" srcId="{26D328E8-6D00-4C2F-A1E8-4151876378E2}" destId="{FF6128AA-25B2-452F-B1D7-23B114D2C8EC}" srcOrd="0" destOrd="0" presId="urn:microsoft.com/office/officeart/2005/8/layout/vList2"/>
    <dgm:cxn modelId="{34B14849-649B-458B-8108-F322E47264BA}" type="presOf" srcId="{65DD37D3-7D2A-4CE2-A662-96377121223C}" destId="{5C312086-E7AF-4F7A-935D-4A0A1B3A7ABD}" srcOrd="0" destOrd="0" presId="urn:microsoft.com/office/officeart/2005/8/layout/vList2"/>
    <dgm:cxn modelId="{63E42162-4F77-40AA-A75D-09BACE7CF0BD}" type="presParOf" srcId="{5C312086-E7AF-4F7A-935D-4A0A1B3A7ABD}" destId="{FF6128AA-25B2-452F-B1D7-23B114D2C8EC}" srcOrd="0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98EBFC1-9506-4327-A27D-E6DA643067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17CA1CC-9F3E-4930-9FE4-81B9A9B3E483}">
      <dgm:prSet custT="1"/>
      <dgm:spPr>
        <a:solidFill>
          <a:srgbClr val="0033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sl-SI" sz="2800" b="1" dirty="0" smtClean="0"/>
            <a:t>Putni nalozi</a:t>
          </a:r>
          <a:endParaRPr lang="hr-HR" sz="2800" b="1" dirty="0"/>
        </a:p>
      </dgm:t>
    </dgm:pt>
    <dgm:pt modelId="{84B723AB-A460-4D8A-823C-DCD4BD5EA404}" type="parTrans" cxnId="{AE12DC9E-4E27-4521-ADC6-62377345D777}">
      <dgm:prSet/>
      <dgm:spPr/>
      <dgm:t>
        <a:bodyPr/>
        <a:lstStyle/>
        <a:p>
          <a:endParaRPr lang="hr-HR"/>
        </a:p>
      </dgm:t>
    </dgm:pt>
    <dgm:pt modelId="{BEE2F786-244F-40DB-AC05-A561BED43394}" type="sibTrans" cxnId="{AE12DC9E-4E27-4521-ADC6-62377345D777}">
      <dgm:prSet/>
      <dgm:spPr/>
      <dgm:t>
        <a:bodyPr/>
        <a:lstStyle/>
        <a:p>
          <a:endParaRPr lang="hr-HR"/>
        </a:p>
      </dgm:t>
    </dgm:pt>
    <dgm:pt modelId="{A33B5427-F1C4-4CF2-99A0-978BA18D3A98}" type="pres">
      <dgm:prSet presAssocID="{598EBFC1-9506-4327-A27D-E6DA643067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4759E8F-58BB-471D-B119-1E6BBC110ECD}" type="pres">
      <dgm:prSet presAssocID="{417CA1CC-9F3E-4930-9FE4-81B9A9B3E48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E12DC9E-4E27-4521-ADC6-62377345D777}" srcId="{598EBFC1-9506-4327-A27D-E6DA64306783}" destId="{417CA1CC-9F3E-4930-9FE4-81B9A9B3E483}" srcOrd="0" destOrd="0" parTransId="{84B723AB-A460-4D8A-823C-DCD4BD5EA404}" sibTransId="{BEE2F786-244F-40DB-AC05-A561BED43394}"/>
    <dgm:cxn modelId="{A0601BE6-20BD-4395-9060-C3162BFC26AA}" type="presOf" srcId="{598EBFC1-9506-4327-A27D-E6DA64306783}" destId="{A33B5427-F1C4-4CF2-99A0-978BA18D3A98}" srcOrd="0" destOrd="0" presId="urn:microsoft.com/office/officeart/2005/8/layout/vList2"/>
    <dgm:cxn modelId="{E41677D9-0CFF-4698-BF9E-53F5DBDBAF0D}" type="presOf" srcId="{417CA1CC-9F3E-4930-9FE4-81B9A9B3E483}" destId="{E4759E8F-58BB-471D-B119-1E6BBC110ECD}" srcOrd="0" destOrd="0" presId="urn:microsoft.com/office/officeart/2005/8/layout/vList2"/>
    <dgm:cxn modelId="{CDC733C6-EA1E-44B0-BAEF-C0934B5FBF2B}" type="presParOf" srcId="{A33B5427-F1C4-4CF2-99A0-978BA18D3A98}" destId="{E4759E8F-58BB-471D-B119-1E6BBC110ECD}" srcOrd="0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98EBFC1-9506-4327-A27D-E6DA643067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17CA1CC-9F3E-4930-9FE4-81B9A9B3E483}">
      <dgm:prSet custT="1"/>
      <dgm:spPr>
        <a:solidFill>
          <a:srgbClr val="0033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sl-SI" sz="2800" b="1" dirty="0" smtClean="0"/>
            <a:t>Putni nalozi</a:t>
          </a:r>
          <a:endParaRPr lang="hr-HR" sz="2800" b="1" dirty="0"/>
        </a:p>
      </dgm:t>
    </dgm:pt>
    <dgm:pt modelId="{84B723AB-A460-4D8A-823C-DCD4BD5EA404}" type="parTrans" cxnId="{AE12DC9E-4E27-4521-ADC6-62377345D777}">
      <dgm:prSet/>
      <dgm:spPr/>
      <dgm:t>
        <a:bodyPr/>
        <a:lstStyle/>
        <a:p>
          <a:endParaRPr lang="hr-HR"/>
        </a:p>
      </dgm:t>
    </dgm:pt>
    <dgm:pt modelId="{BEE2F786-244F-40DB-AC05-A561BED43394}" type="sibTrans" cxnId="{AE12DC9E-4E27-4521-ADC6-62377345D777}">
      <dgm:prSet/>
      <dgm:spPr/>
      <dgm:t>
        <a:bodyPr/>
        <a:lstStyle/>
        <a:p>
          <a:endParaRPr lang="hr-HR"/>
        </a:p>
      </dgm:t>
    </dgm:pt>
    <dgm:pt modelId="{A33B5427-F1C4-4CF2-99A0-978BA18D3A98}" type="pres">
      <dgm:prSet presAssocID="{598EBFC1-9506-4327-A27D-E6DA643067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4759E8F-58BB-471D-B119-1E6BBC110ECD}" type="pres">
      <dgm:prSet presAssocID="{417CA1CC-9F3E-4930-9FE4-81B9A9B3E48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E0EE223-2A0A-44D6-BCC2-0F95569267CA}" type="presOf" srcId="{417CA1CC-9F3E-4930-9FE4-81B9A9B3E483}" destId="{E4759E8F-58BB-471D-B119-1E6BBC110ECD}" srcOrd="0" destOrd="0" presId="urn:microsoft.com/office/officeart/2005/8/layout/vList2"/>
    <dgm:cxn modelId="{AE12DC9E-4E27-4521-ADC6-62377345D777}" srcId="{598EBFC1-9506-4327-A27D-E6DA64306783}" destId="{417CA1CC-9F3E-4930-9FE4-81B9A9B3E483}" srcOrd="0" destOrd="0" parTransId="{84B723AB-A460-4D8A-823C-DCD4BD5EA404}" sibTransId="{BEE2F786-244F-40DB-AC05-A561BED43394}"/>
    <dgm:cxn modelId="{7609CAF1-F138-4928-94D0-495631BA5658}" type="presOf" srcId="{598EBFC1-9506-4327-A27D-E6DA64306783}" destId="{A33B5427-F1C4-4CF2-99A0-978BA18D3A98}" srcOrd="0" destOrd="0" presId="urn:microsoft.com/office/officeart/2005/8/layout/vList2"/>
    <dgm:cxn modelId="{50C02B78-6622-4935-A6E3-1F51DA4B7A74}" type="presParOf" srcId="{A33B5427-F1C4-4CF2-99A0-978BA18D3A98}" destId="{E4759E8F-58BB-471D-B119-1E6BBC110ECD}" srcOrd="0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E22DCD7-E1AD-4BBA-9BDC-62C5EC0BB7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hr-HR"/>
        </a:p>
      </dgm:t>
    </dgm:pt>
    <dgm:pt modelId="{90DE8139-66BC-414C-9AC6-6D17F98390B2}">
      <dgm:prSet custT="1"/>
      <dgm:spPr>
        <a:solidFill>
          <a:srgbClr val="0033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sl-SI" sz="2800" b="1" dirty="0" smtClean="0"/>
            <a:t>Zbirna blagajna </a:t>
          </a:r>
          <a:endParaRPr lang="hr-HR" sz="2800" b="1" dirty="0"/>
        </a:p>
      </dgm:t>
    </dgm:pt>
    <dgm:pt modelId="{25066705-29C3-462E-A689-2728BC2C577D}" type="parTrans" cxnId="{B3DD1735-9922-4420-9EB3-0C01A8F822EB}">
      <dgm:prSet/>
      <dgm:spPr/>
      <dgm:t>
        <a:bodyPr/>
        <a:lstStyle/>
        <a:p>
          <a:endParaRPr lang="hr-HR"/>
        </a:p>
      </dgm:t>
    </dgm:pt>
    <dgm:pt modelId="{B5C5E973-890D-4EEA-B0A1-D02007460C81}" type="sibTrans" cxnId="{B3DD1735-9922-4420-9EB3-0C01A8F822EB}">
      <dgm:prSet/>
      <dgm:spPr/>
      <dgm:t>
        <a:bodyPr/>
        <a:lstStyle/>
        <a:p>
          <a:endParaRPr lang="hr-HR"/>
        </a:p>
      </dgm:t>
    </dgm:pt>
    <dgm:pt modelId="{56D103E4-8E74-4379-9FC6-480F6084E56F}" type="pres">
      <dgm:prSet presAssocID="{5E22DCD7-E1AD-4BBA-9BDC-62C5EC0BB7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2533173-B696-4C1C-A808-0D28F566B88C}" type="pres">
      <dgm:prSet presAssocID="{90DE8139-66BC-414C-9AC6-6D17F98390B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BE1DC0D-CAFE-484F-A148-437A32C57304}" type="presOf" srcId="{90DE8139-66BC-414C-9AC6-6D17F98390B2}" destId="{92533173-B696-4C1C-A808-0D28F566B88C}" srcOrd="0" destOrd="0" presId="urn:microsoft.com/office/officeart/2005/8/layout/vList2"/>
    <dgm:cxn modelId="{B3DD1735-9922-4420-9EB3-0C01A8F822EB}" srcId="{5E22DCD7-E1AD-4BBA-9BDC-62C5EC0BB777}" destId="{90DE8139-66BC-414C-9AC6-6D17F98390B2}" srcOrd="0" destOrd="0" parTransId="{25066705-29C3-462E-A689-2728BC2C577D}" sibTransId="{B5C5E973-890D-4EEA-B0A1-D02007460C81}"/>
    <dgm:cxn modelId="{A237ECAD-6D20-41A2-AF79-627FE8C09EF0}" type="presOf" srcId="{5E22DCD7-E1AD-4BBA-9BDC-62C5EC0BB777}" destId="{56D103E4-8E74-4379-9FC6-480F6084E56F}" srcOrd="0" destOrd="0" presId="urn:microsoft.com/office/officeart/2005/8/layout/vList2"/>
    <dgm:cxn modelId="{456D8AF5-1606-4693-8927-79E9A642527D}" type="presParOf" srcId="{56D103E4-8E74-4379-9FC6-480F6084E56F}" destId="{92533173-B696-4C1C-A808-0D28F566B88C}" srcOrd="0" destOrd="0" presId="urn:microsoft.com/office/officeart/2005/8/layout/vList2"/>
  </dgm:cxnLst>
  <dgm:bg>
    <a:solidFill>
      <a:srgbClr val="003399"/>
    </a:solidFill>
  </dgm:bg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E22DCD7-E1AD-4BBA-9BDC-62C5EC0BB7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hr-HR"/>
        </a:p>
      </dgm:t>
    </dgm:pt>
    <dgm:pt modelId="{90DE8139-66BC-414C-9AC6-6D17F98390B2}">
      <dgm:prSet custT="1"/>
      <dgm:spPr>
        <a:solidFill>
          <a:srgbClr val="0033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sl-SI" sz="2800" b="1" dirty="0" smtClean="0"/>
            <a:t>Zbirna blagajna </a:t>
          </a:r>
          <a:endParaRPr lang="hr-HR" sz="2800" b="1" dirty="0"/>
        </a:p>
      </dgm:t>
    </dgm:pt>
    <dgm:pt modelId="{25066705-29C3-462E-A689-2728BC2C577D}" type="parTrans" cxnId="{B3DD1735-9922-4420-9EB3-0C01A8F822EB}">
      <dgm:prSet/>
      <dgm:spPr/>
      <dgm:t>
        <a:bodyPr/>
        <a:lstStyle/>
        <a:p>
          <a:endParaRPr lang="hr-HR"/>
        </a:p>
      </dgm:t>
    </dgm:pt>
    <dgm:pt modelId="{B5C5E973-890D-4EEA-B0A1-D02007460C81}" type="sibTrans" cxnId="{B3DD1735-9922-4420-9EB3-0C01A8F822EB}">
      <dgm:prSet/>
      <dgm:spPr/>
      <dgm:t>
        <a:bodyPr/>
        <a:lstStyle/>
        <a:p>
          <a:endParaRPr lang="hr-HR"/>
        </a:p>
      </dgm:t>
    </dgm:pt>
    <dgm:pt modelId="{56D103E4-8E74-4379-9FC6-480F6084E56F}" type="pres">
      <dgm:prSet presAssocID="{5E22DCD7-E1AD-4BBA-9BDC-62C5EC0BB7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2533173-B696-4C1C-A808-0D28F566B88C}" type="pres">
      <dgm:prSet presAssocID="{90DE8139-66BC-414C-9AC6-6D17F98390B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3DD1735-9922-4420-9EB3-0C01A8F822EB}" srcId="{5E22DCD7-E1AD-4BBA-9BDC-62C5EC0BB777}" destId="{90DE8139-66BC-414C-9AC6-6D17F98390B2}" srcOrd="0" destOrd="0" parTransId="{25066705-29C3-462E-A689-2728BC2C577D}" sibTransId="{B5C5E973-890D-4EEA-B0A1-D02007460C81}"/>
    <dgm:cxn modelId="{66541AA8-2C03-4349-986B-6AF0A63D405C}" type="presOf" srcId="{90DE8139-66BC-414C-9AC6-6D17F98390B2}" destId="{92533173-B696-4C1C-A808-0D28F566B88C}" srcOrd="0" destOrd="0" presId="urn:microsoft.com/office/officeart/2005/8/layout/vList2"/>
    <dgm:cxn modelId="{C3FCFA07-D3B6-49C7-AA8B-3B8D190230E6}" type="presOf" srcId="{5E22DCD7-E1AD-4BBA-9BDC-62C5EC0BB777}" destId="{56D103E4-8E74-4379-9FC6-480F6084E56F}" srcOrd="0" destOrd="0" presId="urn:microsoft.com/office/officeart/2005/8/layout/vList2"/>
    <dgm:cxn modelId="{6319DEEA-382E-4D37-8801-C48439A48EFE}" type="presParOf" srcId="{56D103E4-8E74-4379-9FC6-480F6084E56F}" destId="{92533173-B696-4C1C-A808-0D28F566B88C}" srcOrd="0" destOrd="0" presId="urn:microsoft.com/office/officeart/2005/8/layout/vList2"/>
  </dgm:cxnLst>
  <dgm:bg>
    <a:solidFill>
      <a:srgbClr val="003399"/>
    </a:solid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643071-1252-4638-8518-EC718949CBA5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19E6B03-0A0D-4D2F-A0EF-E11467D73A61}">
      <dgm:prSet custT="1"/>
      <dgm:spPr>
        <a:solidFill>
          <a:srgbClr val="0033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sl-SI" sz="2800" b="1" dirty="0" smtClean="0"/>
            <a:t>Informacijski sustav poduzeća podijeljen je na:</a:t>
          </a:r>
          <a:endParaRPr lang="hr-HR" sz="2800" b="1" dirty="0"/>
        </a:p>
      </dgm:t>
    </dgm:pt>
    <dgm:pt modelId="{E4C5850A-B5BC-4813-AFFB-C516E46EF2D7}" type="parTrans" cxnId="{E3C82D0F-4825-46AA-95F3-66171507822A}">
      <dgm:prSet/>
      <dgm:spPr/>
      <dgm:t>
        <a:bodyPr/>
        <a:lstStyle/>
        <a:p>
          <a:endParaRPr lang="hr-HR"/>
        </a:p>
      </dgm:t>
    </dgm:pt>
    <dgm:pt modelId="{785E8073-637C-4ED8-ABDE-80129F4BD6C1}" type="sibTrans" cxnId="{E3C82D0F-4825-46AA-95F3-66171507822A}">
      <dgm:prSet/>
      <dgm:spPr/>
      <dgm:t>
        <a:bodyPr/>
        <a:lstStyle/>
        <a:p>
          <a:endParaRPr lang="hr-HR"/>
        </a:p>
      </dgm:t>
    </dgm:pt>
    <dgm:pt modelId="{35360ED4-05B9-4CB4-AC87-C489D4DF9905}" type="pres">
      <dgm:prSet presAssocID="{89643071-1252-4638-8518-EC718949CB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2118E13-80A7-4934-8ABE-9232B5009F09}" type="pres">
      <dgm:prSet presAssocID="{819E6B03-0A0D-4D2F-A0EF-E11467D73A6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3C82D0F-4825-46AA-95F3-66171507822A}" srcId="{89643071-1252-4638-8518-EC718949CBA5}" destId="{819E6B03-0A0D-4D2F-A0EF-E11467D73A61}" srcOrd="0" destOrd="0" parTransId="{E4C5850A-B5BC-4813-AFFB-C516E46EF2D7}" sibTransId="{785E8073-637C-4ED8-ABDE-80129F4BD6C1}"/>
    <dgm:cxn modelId="{72BD9ACE-BD66-4A1F-8477-35B56B9BA9BD}" type="presOf" srcId="{89643071-1252-4638-8518-EC718949CBA5}" destId="{35360ED4-05B9-4CB4-AC87-C489D4DF9905}" srcOrd="0" destOrd="0" presId="urn:microsoft.com/office/officeart/2005/8/layout/vList2"/>
    <dgm:cxn modelId="{A9633881-1821-4746-9D61-96A41BFAF11D}" type="presOf" srcId="{819E6B03-0A0D-4D2F-A0EF-E11467D73A61}" destId="{22118E13-80A7-4934-8ABE-9232B5009F09}" srcOrd="0" destOrd="0" presId="urn:microsoft.com/office/officeart/2005/8/layout/vList2"/>
    <dgm:cxn modelId="{46892F9A-DA36-4831-9B61-EC8FE4E03C43}" type="presParOf" srcId="{35360ED4-05B9-4CB4-AC87-C489D4DF9905}" destId="{22118E13-80A7-4934-8ABE-9232B5009F09}" srcOrd="0" destOrd="0" presId="urn:microsoft.com/office/officeart/2005/8/layout/vList2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20A4C63-D3C6-4832-A4E3-07E729B1AA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C41EF3B-6A32-4744-9580-1E33B7F49D63}">
      <dgm:prSet custT="1"/>
      <dgm:spPr>
        <a:solidFill>
          <a:srgbClr val="0033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sl-SI" sz="2800" b="1" dirty="0" smtClean="0"/>
            <a:t>Prodaja karata</a:t>
          </a:r>
          <a:endParaRPr lang="hr-HR" sz="2800" b="1" dirty="0"/>
        </a:p>
      </dgm:t>
    </dgm:pt>
    <dgm:pt modelId="{04529F42-D9E9-431B-B8C5-24549C1C1DEE}" type="parTrans" cxnId="{4A32FF0F-381F-4074-BB05-0E8994F5B441}">
      <dgm:prSet/>
      <dgm:spPr/>
      <dgm:t>
        <a:bodyPr/>
        <a:lstStyle/>
        <a:p>
          <a:endParaRPr lang="hr-HR"/>
        </a:p>
      </dgm:t>
    </dgm:pt>
    <dgm:pt modelId="{34C08017-2291-42FB-8CC2-30AB0F408DB6}" type="sibTrans" cxnId="{4A32FF0F-381F-4074-BB05-0E8994F5B441}">
      <dgm:prSet/>
      <dgm:spPr/>
      <dgm:t>
        <a:bodyPr/>
        <a:lstStyle/>
        <a:p>
          <a:endParaRPr lang="hr-HR"/>
        </a:p>
      </dgm:t>
    </dgm:pt>
    <dgm:pt modelId="{8F8A20E5-9A12-4939-AE2F-4ABB5BAFC4EC}" type="pres">
      <dgm:prSet presAssocID="{220A4C63-D3C6-4832-A4E3-07E729B1AA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12ADE7A-014F-40B9-82EC-E02FB616CC18}" type="pres">
      <dgm:prSet presAssocID="{9C41EF3B-6A32-4744-9580-1E33B7F49D6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5A616CD-1AFB-417B-A847-60F62DD49C61}" type="presOf" srcId="{220A4C63-D3C6-4832-A4E3-07E729B1AA7C}" destId="{8F8A20E5-9A12-4939-AE2F-4ABB5BAFC4EC}" srcOrd="0" destOrd="0" presId="urn:microsoft.com/office/officeart/2005/8/layout/vList2"/>
    <dgm:cxn modelId="{4A32FF0F-381F-4074-BB05-0E8994F5B441}" srcId="{220A4C63-D3C6-4832-A4E3-07E729B1AA7C}" destId="{9C41EF3B-6A32-4744-9580-1E33B7F49D63}" srcOrd="0" destOrd="0" parTransId="{04529F42-D9E9-431B-B8C5-24549C1C1DEE}" sibTransId="{34C08017-2291-42FB-8CC2-30AB0F408DB6}"/>
    <dgm:cxn modelId="{9485F199-25B4-40BE-B1BE-524CB01E64EC}" type="presOf" srcId="{9C41EF3B-6A32-4744-9580-1E33B7F49D63}" destId="{212ADE7A-014F-40B9-82EC-E02FB616CC18}" srcOrd="0" destOrd="0" presId="urn:microsoft.com/office/officeart/2005/8/layout/vList2"/>
    <dgm:cxn modelId="{084F96AD-696F-481D-8F46-A7A1F71F255E}" type="presParOf" srcId="{8F8A20E5-9A12-4939-AE2F-4ABB5BAFC4EC}" destId="{212ADE7A-014F-40B9-82EC-E02FB616CC18}" srcOrd="0" destOrd="0" presId="urn:microsoft.com/office/officeart/2005/8/layout/vList2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20A4C63-D3C6-4832-A4E3-07E729B1AA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C41EF3B-6A32-4744-9580-1E33B7F49D63}">
      <dgm:prSet custT="1"/>
      <dgm:spPr>
        <a:solidFill>
          <a:srgbClr val="0033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sl-SI" sz="2800" b="1" dirty="0" smtClean="0"/>
            <a:t>Prodaja karata</a:t>
          </a:r>
          <a:endParaRPr lang="hr-HR" sz="2800" b="1" dirty="0"/>
        </a:p>
      </dgm:t>
    </dgm:pt>
    <dgm:pt modelId="{04529F42-D9E9-431B-B8C5-24549C1C1DEE}" type="parTrans" cxnId="{4A32FF0F-381F-4074-BB05-0E8994F5B441}">
      <dgm:prSet/>
      <dgm:spPr/>
      <dgm:t>
        <a:bodyPr/>
        <a:lstStyle/>
        <a:p>
          <a:endParaRPr lang="hr-HR"/>
        </a:p>
      </dgm:t>
    </dgm:pt>
    <dgm:pt modelId="{34C08017-2291-42FB-8CC2-30AB0F408DB6}" type="sibTrans" cxnId="{4A32FF0F-381F-4074-BB05-0E8994F5B441}">
      <dgm:prSet/>
      <dgm:spPr/>
      <dgm:t>
        <a:bodyPr/>
        <a:lstStyle/>
        <a:p>
          <a:endParaRPr lang="hr-HR"/>
        </a:p>
      </dgm:t>
    </dgm:pt>
    <dgm:pt modelId="{8F8A20E5-9A12-4939-AE2F-4ABB5BAFC4EC}" type="pres">
      <dgm:prSet presAssocID="{220A4C63-D3C6-4832-A4E3-07E729B1AA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12ADE7A-014F-40B9-82EC-E02FB616CC18}" type="pres">
      <dgm:prSet presAssocID="{9C41EF3B-6A32-4744-9580-1E33B7F49D6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8F0E274-0DDF-4C5D-B276-59D1EC1B06A4}" type="presOf" srcId="{220A4C63-D3C6-4832-A4E3-07E729B1AA7C}" destId="{8F8A20E5-9A12-4939-AE2F-4ABB5BAFC4EC}" srcOrd="0" destOrd="0" presId="urn:microsoft.com/office/officeart/2005/8/layout/vList2"/>
    <dgm:cxn modelId="{3593BB07-84DF-4944-9491-E8D78EDBB583}" type="presOf" srcId="{9C41EF3B-6A32-4744-9580-1E33B7F49D63}" destId="{212ADE7A-014F-40B9-82EC-E02FB616CC18}" srcOrd="0" destOrd="0" presId="urn:microsoft.com/office/officeart/2005/8/layout/vList2"/>
    <dgm:cxn modelId="{4A32FF0F-381F-4074-BB05-0E8994F5B441}" srcId="{220A4C63-D3C6-4832-A4E3-07E729B1AA7C}" destId="{9C41EF3B-6A32-4744-9580-1E33B7F49D63}" srcOrd="0" destOrd="0" parTransId="{04529F42-D9E9-431B-B8C5-24549C1C1DEE}" sibTransId="{34C08017-2291-42FB-8CC2-30AB0F408DB6}"/>
    <dgm:cxn modelId="{31884FDD-5512-455D-9C9E-4FDAFE85746A}" type="presParOf" srcId="{8F8A20E5-9A12-4939-AE2F-4ABB5BAFC4EC}" destId="{212ADE7A-014F-40B9-82EC-E02FB616CC18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F97341-8B51-402D-A382-8D92D1ED6E6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B8499A9-0D07-412D-85A0-2137BB1627C8}">
      <dgm:prSet custT="1"/>
      <dgm:spPr>
        <a:solidFill>
          <a:srgbClr val="0033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sl-SI" sz="2400" i="1" dirty="0" smtClean="0"/>
            <a:t>Financijsko računovodstveni informacijski podsustav</a:t>
          </a:r>
          <a:endParaRPr lang="hr-HR" sz="2400" dirty="0"/>
        </a:p>
      </dgm:t>
    </dgm:pt>
    <dgm:pt modelId="{D9844AF6-11D6-4DEC-9EB1-66E4C41D9789}" type="parTrans" cxnId="{81DAAD3C-7634-4C2F-B0CC-A793A16C318D}">
      <dgm:prSet/>
      <dgm:spPr/>
      <dgm:t>
        <a:bodyPr/>
        <a:lstStyle/>
        <a:p>
          <a:endParaRPr lang="hr-HR"/>
        </a:p>
      </dgm:t>
    </dgm:pt>
    <dgm:pt modelId="{40F04505-E654-4AE6-8D8D-641C28EF48A2}" type="sibTrans" cxnId="{81DAAD3C-7634-4C2F-B0CC-A793A16C318D}">
      <dgm:prSet/>
      <dgm:spPr/>
      <dgm:t>
        <a:bodyPr/>
        <a:lstStyle/>
        <a:p>
          <a:endParaRPr lang="hr-HR"/>
        </a:p>
      </dgm:t>
    </dgm:pt>
    <dgm:pt modelId="{CEA780F8-23FA-4761-9CC5-65BBE2410525}">
      <dgm:prSet custT="1"/>
      <dgm:spPr>
        <a:solidFill>
          <a:srgbClr val="0033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sl-SI" sz="2400" i="1" dirty="0" smtClean="0"/>
            <a:t>Prometno – komercijalni </a:t>
          </a:r>
          <a:br>
            <a:rPr lang="sl-SI" sz="2400" i="1" dirty="0" smtClean="0"/>
          </a:br>
          <a:r>
            <a:rPr lang="sl-SI" sz="2400" i="1" dirty="0" smtClean="0"/>
            <a:t>informacijski podsustav</a:t>
          </a:r>
          <a:endParaRPr lang="hr-HR" sz="2400" dirty="0"/>
        </a:p>
      </dgm:t>
    </dgm:pt>
    <dgm:pt modelId="{D9A8FC80-F57E-45FA-AB24-50C5875303C5}" type="parTrans" cxnId="{CC285EF0-0045-43B2-B947-6F86F66B8598}">
      <dgm:prSet/>
      <dgm:spPr/>
      <dgm:t>
        <a:bodyPr/>
        <a:lstStyle/>
        <a:p>
          <a:endParaRPr lang="hr-HR"/>
        </a:p>
      </dgm:t>
    </dgm:pt>
    <dgm:pt modelId="{E2CD78C6-A115-422C-A316-53A0D8A20F76}" type="sibTrans" cxnId="{CC285EF0-0045-43B2-B947-6F86F66B8598}">
      <dgm:prSet/>
      <dgm:spPr/>
      <dgm:t>
        <a:bodyPr/>
        <a:lstStyle/>
        <a:p>
          <a:endParaRPr lang="hr-HR"/>
        </a:p>
      </dgm:t>
    </dgm:pt>
    <dgm:pt modelId="{E9B5FC9C-28A7-48A5-9C7D-7CB896D0FA59}" type="pres">
      <dgm:prSet presAssocID="{D2F97341-8B51-402D-A382-8D92D1ED6E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85B8CD9-A7ED-495E-BF8C-506115CB76E2}" type="pres">
      <dgm:prSet presAssocID="{CB8499A9-0D07-412D-85A0-2137BB1627C8}" presName="linNode" presStyleCnt="0"/>
      <dgm:spPr/>
    </dgm:pt>
    <dgm:pt modelId="{B141C66E-931A-4A52-A4A4-8750187B8FA1}" type="pres">
      <dgm:prSet presAssocID="{CB8499A9-0D07-412D-85A0-2137BB1627C8}" presName="parentText" presStyleLbl="node1" presStyleIdx="0" presStyleCnt="2" custScaleX="192261" custLinFactNeighborX="-1232" custLinFactNeighborY="14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7D58F81-3488-4F0E-A12D-81CB3A9AF757}" type="pres">
      <dgm:prSet presAssocID="{40F04505-E654-4AE6-8D8D-641C28EF48A2}" presName="sp" presStyleCnt="0"/>
      <dgm:spPr/>
    </dgm:pt>
    <dgm:pt modelId="{0F44E091-0B69-4E1F-8A30-5394F970A12B}" type="pres">
      <dgm:prSet presAssocID="{CEA780F8-23FA-4761-9CC5-65BBE2410525}" presName="linNode" presStyleCnt="0"/>
      <dgm:spPr/>
    </dgm:pt>
    <dgm:pt modelId="{E82667E9-6BB5-4F62-9809-59186E473CC5}" type="pres">
      <dgm:prSet presAssocID="{CEA780F8-23FA-4761-9CC5-65BBE2410525}" presName="parentText" presStyleLbl="node1" presStyleIdx="1" presStyleCnt="2" custScaleX="189796" custLinFactNeighborY="195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38B96E9-91AF-445F-AD9D-1F193590FF6D}" type="presOf" srcId="{CEA780F8-23FA-4761-9CC5-65BBE2410525}" destId="{E82667E9-6BB5-4F62-9809-59186E473CC5}" srcOrd="0" destOrd="0" presId="urn:microsoft.com/office/officeart/2005/8/layout/vList5"/>
    <dgm:cxn modelId="{0A47F648-881E-4F68-B655-3EE0F54C91D6}" type="presOf" srcId="{D2F97341-8B51-402D-A382-8D92D1ED6E6B}" destId="{E9B5FC9C-28A7-48A5-9C7D-7CB896D0FA59}" srcOrd="0" destOrd="0" presId="urn:microsoft.com/office/officeart/2005/8/layout/vList5"/>
    <dgm:cxn modelId="{620DFFD8-B841-4FDC-A817-2690D9929DB4}" type="presOf" srcId="{CB8499A9-0D07-412D-85A0-2137BB1627C8}" destId="{B141C66E-931A-4A52-A4A4-8750187B8FA1}" srcOrd="0" destOrd="0" presId="urn:microsoft.com/office/officeart/2005/8/layout/vList5"/>
    <dgm:cxn modelId="{CC285EF0-0045-43B2-B947-6F86F66B8598}" srcId="{D2F97341-8B51-402D-A382-8D92D1ED6E6B}" destId="{CEA780F8-23FA-4761-9CC5-65BBE2410525}" srcOrd="1" destOrd="0" parTransId="{D9A8FC80-F57E-45FA-AB24-50C5875303C5}" sibTransId="{E2CD78C6-A115-422C-A316-53A0D8A20F76}"/>
    <dgm:cxn modelId="{81DAAD3C-7634-4C2F-B0CC-A793A16C318D}" srcId="{D2F97341-8B51-402D-A382-8D92D1ED6E6B}" destId="{CB8499A9-0D07-412D-85A0-2137BB1627C8}" srcOrd="0" destOrd="0" parTransId="{D9844AF6-11D6-4DEC-9EB1-66E4C41D9789}" sibTransId="{40F04505-E654-4AE6-8D8D-641C28EF48A2}"/>
    <dgm:cxn modelId="{B47A0F4D-9709-43CD-B3B6-BD0A230EB556}" type="presParOf" srcId="{E9B5FC9C-28A7-48A5-9C7D-7CB896D0FA59}" destId="{985B8CD9-A7ED-495E-BF8C-506115CB76E2}" srcOrd="0" destOrd="0" presId="urn:microsoft.com/office/officeart/2005/8/layout/vList5"/>
    <dgm:cxn modelId="{191DD126-3D40-4C54-8B6F-894DD83DD349}" type="presParOf" srcId="{985B8CD9-A7ED-495E-BF8C-506115CB76E2}" destId="{B141C66E-931A-4A52-A4A4-8750187B8FA1}" srcOrd="0" destOrd="0" presId="urn:microsoft.com/office/officeart/2005/8/layout/vList5"/>
    <dgm:cxn modelId="{16928B43-B734-43B0-B4A2-E63268CBE6C8}" type="presParOf" srcId="{E9B5FC9C-28A7-48A5-9C7D-7CB896D0FA59}" destId="{47D58F81-3488-4F0E-A12D-81CB3A9AF757}" srcOrd="1" destOrd="0" presId="urn:microsoft.com/office/officeart/2005/8/layout/vList5"/>
    <dgm:cxn modelId="{222A656B-2C19-4EAC-98D9-17265C483617}" type="presParOf" srcId="{E9B5FC9C-28A7-48A5-9C7D-7CB896D0FA59}" destId="{0F44E091-0B69-4E1F-8A30-5394F970A12B}" srcOrd="2" destOrd="0" presId="urn:microsoft.com/office/officeart/2005/8/layout/vList5"/>
    <dgm:cxn modelId="{AC574C4E-6140-4AC2-B246-72100671EAE4}" type="presParOf" srcId="{0F44E091-0B69-4E1F-8A30-5394F970A12B}" destId="{E82667E9-6BB5-4F62-9809-59186E473CC5}" srcOrd="0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4B0C79-B94C-4CEF-8E1B-954E792518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757A743-A2EA-4CD0-A3ED-A63E113FBD93}">
      <dgm:prSet custT="1"/>
      <dgm:spPr>
        <a:solidFill>
          <a:srgbClr val="0033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sl-SI" sz="2800" b="1" i="0" dirty="0" smtClean="0"/>
            <a:t>Financijsko računovodstveni</a:t>
          </a:r>
        </a:p>
        <a:p>
          <a:pPr algn="ctr" rtl="0"/>
          <a:r>
            <a:rPr lang="sl-SI" sz="2800" b="1" i="0" dirty="0" smtClean="0"/>
            <a:t> informacijski podsustav</a:t>
          </a:r>
          <a:endParaRPr lang="hr-HR" sz="2800" b="1" i="0" dirty="0"/>
        </a:p>
      </dgm:t>
    </dgm:pt>
    <dgm:pt modelId="{8D3885DA-6276-4CA4-85C2-43313B7BF461}" type="parTrans" cxnId="{CD7F186A-12D1-4611-A434-3B4304043C4C}">
      <dgm:prSet/>
      <dgm:spPr/>
      <dgm:t>
        <a:bodyPr/>
        <a:lstStyle/>
        <a:p>
          <a:endParaRPr lang="hr-HR"/>
        </a:p>
      </dgm:t>
    </dgm:pt>
    <dgm:pt modelId="{DDE09BAD-4777-4A3E-A1E7-CF353B80E96D}" type="sibTrans" cxnId="{CD7F186A-12D1-4611-A434-3B4304043C4C}">
      <dgm:prSet/>
      <dgm:spPr/>
      <dgm:t>
        <a:bodyPr/>
        <a:lstStyle/>
        <a:p>
          <a:endParaRPr lang="hr-HR"/>
        </a:p>
      </dgm:t>
    </dgm:pt>
    <dgm:pt modelId="{15B98CB6-1C36-4339-BFA7-AB38EE683F24}" type="pres">
      <dgm:prSet presAssocID="{814B0C79-B94C-4CEF-8E1B-954E792518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187B42F-A52C-41C4-A3A5-DD83A16844DC}" type="pres">
      <dgm:prSet presAssocID="{7757A743-A2EA-4CD0-A3ED-A63E113FBD9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34205A1-844F-450A-8FC8-401384BDB9EA}" type="presOf" srcId="{814B0C79-B94C-4CEF-8E1B-954E79251866}" destId="{15B98CB6-1C36-4339-BFA7-AB38EE683F24}" srcOrd="0" destOrd="0" presId="urn:microsoft.com/office/officeart/2005/8/layout/vList2"/>
    <dgm:cxn modelId="{CD7F186A-12D1-4611-A434-3B4304043C4C}" srcId="{814B0C79-B94C-4CEF-8E1B-954E79251866}" destId="{7757A743-A2EA-4CD0-A3ED-A63E113FBD93}" srcOrd="0" destOrd="0" parTransId="{8D3885DA-6276-4CA4-85C2-43313B7BF461}" sibTransId="{DDE09BAD-4777-4A3E-A1E7-CF353B80E96D}"/>
    <dgm:cxn modelId="{1BB15CB5-8191-4ACE-AE3B-1051FAC929A7}" type="presOf" srcId="{7757A743-A2EA-4CD0-A3ED-A63E113FBD93}" destId="{E187B42F-A52C-41C4-A3A5-DD83A16844DC}" srcOrd="0" destOrd="0" presId="urn:microsoft.com/office/officeart/2005/8/layout/vList2"/>
    <dgm:cxn modelId="{385B1BE2-B9B0-45FA-BD43-3A92F537219E}" type="presParOf" srcId="{15B98CB6-1C36-4339-BFA7-AB38EE683F24}" destId="{E187B42F-A52C-41C4-A3A5-DD83A16844DC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952296-3F6C-4796-A446-8DBE45BAB6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BB8FDDB-6A43-443D-8167-5FD4F2AEE2B8}">
      <dgm:prSet custT="1"/>
      <dgm:spPr>
        <a:solidFill>
          <a:srgbClr val="0033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sl-SI" sz="2800" b="1" dirty="0" smtClean="0"/>
            <a:t>Prometno – komercijalni </a:t>
          </a:r>
        </a:p>
        <a:p>
          <a:pPr algn="ctr" rtl="0"/>
          <a:r>
            <a:rPr lang="sl-SI" sz="2800" b="1" dirty="0" smtClean="0"/>
            <a:t>informacijski podsustav</a:t>
          </a:r>
          <a:endParaRPr lang="hr-HR" sz="2800" b="1" dirty="0"/>
        </a:p>
      </dgm:t>
    </dgm:pt>
    <dgm:pt modelId="{A5AC8616-B1A7-4277-AF8A-03680FA4AB75}" type="parTrans" cxnId="{05306FB9-18A4-4630-A9AE-DC28C3BC53FF}">
      <dgm:prSet/>
      <dgm:spPr/>
      <dgm:t>
        <a:bodyPr/>
        <a:lstStyle/>
        <a:p>
          <a:endParaRPr lang="hr-HR"/>
        </a:p>
      </dgm:t>
    </dgm:pt>
    <dgm:pt modelId="{E362DA38-15D1-4862-986C-057DF6887678}" type="sibTrans" cxnId="{05306FB9-18A4-4630-A9AE-DC28C3BC53FF}">
      <dgm:prSet/>
      <dgm:spPr/>
      <dgm:t>
        <a:bodyPr/>
        <a:lstStyle/>
        <a:p>
          <a:endParaRPr lang="hr-HR"/>
        </a:p>
      </dgm:t>
    </dgm:pt>
    <dgm:pt modelId="{13487CA4-6691-43EB-A60F-460E8A49C024}" type="pres">
      <dgm:prSet presAssocID="{8F952296-3F6C-4796-A446-8DBE45BAB6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5B555D0-00F2-4300-A6E5-B402B6954202}" type="pres">
      <dgm:prSet presAssocID="{FBB8FDDB-6A43-443D-8167-5FD4F2AEE2B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DF80069-4FA1-4051-83D6-B7012F672901}" type="presOf" srcId="{8F952296-3F6C-4796-A446-8DBE45BAB6DD}" destId="{13487CA4-6691-43EB-A60F-460E8A49C024}" srcOrd="0" destOrd="0" presId="urn:microsoft.com/office/officeart/2005/8/layout/vList2"/>
    <dgm:cxn modelId="{4421C4D9-C766-401C-A93C-30281055F2B3}" type="presOf" srcId="{FBB8FDDB-6A43-443D-8167-5FD4F2AEE2B8}" destId="{15B555D0-00F2-4300-A6E5-B402B6954202}" srcOrd="0" destOrd="0" presId="urn:microsoft.com/office/officeart/2005/8/layout/vList2"/>
    <dgm:cxn modelId="{05306FB9-18A4-4630-A9AE-DC28C3BC53FF}" srcId="{8F952296-3F6C-4796-A446-8DBE45BAB6DD}" destId="{FBB8FDDB-6A43-443D-8167-5FD4F2AEE2B8}" srcOrd="0" destOrd="0" parTransId="{A5AC8616-B1A7-4277-AF8A-03680FA4AB75}" sibTransId="{E362DA38-15D1-4862-986C-057DF6887678}"/>
    <dgm:cxn modelId="{F48C89DB-B2BE-4D64-96D7-750FB4D5767E}" type="presParOf" srcId="{13487CA4-6691-43EB-A60F-460E8A49C024}" destId="{15B555D0-00F2-4300-A6E5-B402B6954202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952296-3F6C-4796-A446-8DBE45BAB6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BB8FDDB-6A43-443D-8167-5FD4F2AEE2B8}">
      <dgm:prSet custT="1"/>
      <dgm:spPr>
        <a:solidFill>
          <a:srgbClr val="0033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hr-HR" sz="2800" b="1" dirty="0" smtClean="0"/>
            <a:t>Shematski prikaz </a:t>
          </a:r>
        </a:p>
        <a:p>
          <a:pPr algn="ctr" rtl="0"/>
          <a:r>
            <a:rPr lang="hr-HR" sz="2800" b="1" dirty="0" smtClean="0"/>
            <a:t>informacijskog sustava</a:t>
          </a:r>
          <a:endParaRPr lang="hr-HR" sz="2800" b="1" dirty="0"/>
        </a:p>
      </dgm:t>
    </dgm:pt>
    <dgm:pt modelId="{A5AC8616-B1A7-4277-AF8A-03680FA4AB75}" type="parTrans" cxnId="{05306FB9-18A4-4630-A9AE-DC28C3BC53FF}">
      <dgm:prSet/>
      <dgm:spPr/>
      <dgm:t>
        <a:bodyPr/>
        <a:lstStyle/>
        <a:p>
          <a:endParaRPr lang="hr-HR"/>
        </a:p>
      </dgm:t>
    </dgm:pt>
    <dgm:pt modelId="{E362DA38-15D1-4862-986C-057DF6887678}" type="sibTrans" cxnId="{05306FB9-18A4-4630-A9AE-DC28C3BC53FF}">
      <dgm:prSet/>
      <dgm:spPr/>
      <dgm:t>
        <a:bodyPr/>
        <a:lstStyle/>
        <a:p>
          <a:endParaRPr lang="hr-HR"/>
        </a:p>
      </dgm:t>
    </dgm:pt>
    <dgm:pt modelId="{13487CA4-6691-43EB-A60F-460E8A49C024}" type="pres">
      <dgm:prSet presAssocID="{8F952296-3F6C-4796-A446-8DBE45BAB6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5B555D0-00F2-4300-A6E5-B402B6954202}" type="pres">
      <dgm:prSet presAssocID="{FBB8FDDB-6A43-443D-8167-5FD4F2AEE2B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8D177EA-E825-4A4C-A6D4-6BECF7D3FF78}" type="presOf" srcId="{FBB8FDDB-6A43-443D-8167-5FD4F2AEE2B8}" destId="{15B555D0-00F2-4300-A6E5-B402B6954202}" srcOrd="0" destOrd="0" presId="urn:microsoft.com/office/officeart/2005/8/layout/vList2"/>
    <dgm:cxn modelId="{05306FB9-18A4-4630-A9AE-DC28C3BC53FF}" srcId="{8F952296-3F6C-4796-A446-8DBE45BAB6DD}" destId="{FBB8FDDB-6A43-443D-8167-5FD4F2AEE2B8}" srcOrd="0" destOrd="0" parTransId="{A5AC8616-B1A7-4277-AF8A-03680FA4AB75}" sibTransId="{E362DA38-15D1-4862-986C-057DF6887678}"/>
    <dgm:cxn modelId="{A4A0A4D1-70D0-487F-90F5-4179FD65E72C}" type="presOf" srcId="{8F952296-3F6C-4796-A446-8DBE45BAB6DD}" destId="{13487CA4-6691-43EB-A60F-460E8A49C024}" srcOrd="0" destOrd="0" presId="urn:microsoft.com/office/officeart/2005/8/layout/vList2"/>
    <dgm:cxn modelId="{BA962AB7-35FF-4233-B593-345867A243D2}" type="presParOf" srcId="{13487CA4-6691-43EB-A60F-460E8A49C024}" destId="{15B555D0-00F2-4300-A6E5-B402B6954202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A6137D-931E-4AA0-9EFE-0C53F82D8C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E776F72-1E07-45E4-B198-B9BB36323AE0}">
      <dgm:prSet custT="1"/>
      <dgm:spPr>
        <a:solidFill>
          <a:srgbClr val="0033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sl-SI" sz="2800" b="1" dirty="0" smtClean="0"/>
            <a:t>Vozni red i informacije</a:t>
          </a:r>
          <a:endParaRPr lang="hr-HR" sz="2800" b="1" dirty="0"/>
        </a:p>
      </dgm:t>
    </dgm:pt>
    <dgm:pt modelId="{F57618F1-6DBB-43CC-B22D-047113C52F73}" type="parTrans" cxnId="{51D18473-60F5-4A7C-A2EE-ABCFFF293B9B}">
      <dgm:prSet/>
      <dgm:spPr/>
      <dgm:t>
        <a:bodyPr/>
        <a:lstStyle/>
        <a:p>
          <a:endParaRPr lang="hr-HR"/>
        </a:p>
      </dgm:t>
    </dgm:pt>
    <dgm:pt modelId="{EA738016-97B3-480C-82A7-7476B8787043}" type="sibTrans" cxnId="{51D18473-60F5-4A7C-A2EE-ABCFFF293B9B}">
      <dgm:prSet/>
      <dgm:spPr/>
      <dgm:t>
        <a:bodyPr/>
        <a:lstStyle/>
        <a:p>
          <a:endParaRPr lang="hr-HR"/>
        </a:p>
      </dgm:t>
    </dgm:pt>
    <dgm:pt modelId="{495D3951-A563-4668-B17E-499FB45FCB29}" type="pres">
      <dgm:prSet presAssocID="{0DA6137D-931E-4AA0-9EFE-0C53F82D8C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86C9C90-9995-4E98-8314-522FED335174}" type="pres">
      <dgm:prSet presAssocID="{FE776F72-1E07-45E4-B198-B9BB36323AE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1D18473-60F5-4A7C-A2EE-ABCFFF293B9B}" srcId="{0DA6137D-931E-4AA0-9EFE-0C53F82D8C43}" destId="{FE776F72-1E07-45E4-B198-B9BB36323AE0}" srcOrd="0" destOrd="0" parTransId="{F57618F1-6DBB-43CC-B22D-047113C52F73}" sibTransId="{EA738016-97B3-480C-82A7-7476B8787043}"/>
    <dgm:cxn modelId="{76EF064B-979B-4CBC-BCE8-9C0126E4A5D9}" type="presOf" srcId="{FE776F72-1E07-45E4-B198-B9BB36323AE0}" destId="{386C9C90-9995-4E98-8314-522FED335174}" srcOrd="0" destOrd="0" presId="urn:microsoft.com/office/officeart/2005/8/layout/vList2"/>
    <dgm:cxn modelId="{B38E0B86-D200-4D69-99AF-DB00F4EB9F8D}" type="presOf" srcId="{0DA6137D-931E-4AA0-9EFE-0C53F82D8C43}" destId="{495D3951-A563-4668-B17E-499FB45FCB29}" srcOrd="0" destOrd="0" presId="urn:microsoft.com/office/officeart/2005/8/layout/vList2"/>
    <dgm:cxn modelId="{C27C3C2A-452B-41E5-8163-31F1EA2654D3}" type="presParOf" srcId="{495D3951-A563-4668-B17E-499FB45FCB29}" destId="{386C9C90-9995-4E98-8314-522FED335174}" srcOrd="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A6137D-931E-4AA0-9EFE-0C53F82D8C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E776F72-1E07-45E4-B198-B9BB36323AE0}">
      <dgm:prSet custT="1"/>
      <dgm:spPr>
        <a:solidFill>
          <a:srgbClr val="0033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sl-SI" sz="2800" b="1" dirty="0" smtClean="0"/>
            <a:t>Vozni red i informacije</a:t>
          </a:r>
          <a:endParaRPr lang="hr-HR" sz="2800" b="1" dirty="0"/>
        </a:p>
      </dgm:t>
    </dgm:pt>
    <dgm:pt modelId="{F57618F1-6DBB-43CC-B22D-047113C52F73}" type="parTrans" cxnId="{51D18473-60F5-4A7C-A2EE-ABCFFF293B9B}">
      <dgm:prSet/>
      <dgm:spPr/>
      <dgm:t>
        <a:bodyPr/>
        <a:lstStyle/>
        <a:p>
          <a:endParaRPr lang="hr-HR"/>
        </a:p>
      </dgm:t>
    </dgm:pt>
    <dgm:pt modelId="{EA738016-97B3-480C-82A7-7476B8787043}" type="sibTrans" cxnId="{51D18473-60F5-4A7C-A2EE-ABCFFF293B9B}">
      <dgm:prSet/>
      <dgm:spPr/>
      <dgm:t>
        <a:bodyPr/>
        <a:lstStyle/>
        <a:p>
          <a:endParaRPr lang="hr-HR"/>
        </a:p>
      </dgm:t>
    </dgm:pt>
    <dgm:pt modelId="{495D3951-A563-4668-B17E-499FB45FCB29}" type="pres">
      <dgm:prSet presAssocID="{0DA6137D-931E-4AA0-9EFE-0C53F82D8C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86C9C90-9995-4E98-8314-522FED335174}" type="pres">
      <dgm:prSet presAssocID="{FE776F72-1E07-45E4-B198-B9BB36323AE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1D18473-60F5-4A7C-A2EE-ABCFFF293B9B}" srcId="{0DA6137D-931E-4AA0-9EFE-0C53F82D8C43}" destId="{FE776F72-1E07-45E4-B198-B9BB36323AE0}" srcOrd="0" destOrd="0" parTransId="{F57618F1-6DBB-43CC-B22D-047113C52F73}" sibTransId="{EA738016-97B3-480C-82A7-7476B8787043}"/>
    <dgm:cxn modelId="{AF10BDB3-FBF1-4C6C-81B0-5692702C510C}" type="presOf" srcId="{0DA6137D-931E-4AA0-9EFE-0C53F82D8C43}" destId="{495D3951-A563-4668-B17E-499FB45FCB29}" srcOrd="0" destOrd="0" presId="urn:microsoft.com/office/officeart/2005/8/layout/vList2"/>
    <dgm:cxn modelId="{9F7FABCB-F6DF-49E2-A814-5BFDA1A77A19}" type="presOf" srcId="{FE776F72-1E07-45E4-B198-B9BB36323AE0}" destId="{386C9C90-9995-4E98-8314-522FED335174}" srcOrd="0" destOrd="0" presId="urn:microsoft.com/office/officeart/2005/8/layout/vList2"/>
    <dgm:cxn modelId="{755FE3F2-309D-4B3F-823B-684D09DB187A}" type="presParOf" srcId="{495D3951-A563-4668-B17E-499FB45FCB29}" destId="{386C9C90-9995-4E98-8314-522FED335174}" srcOrd="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0A4C63-D3C6-4832-A4E3-07E729B1AA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C41EF3B-6A32-4744-9580-1E33B7F49D63}">
      <dgm:prSet custT="1"/>
      <dgm:spPr>
        <a:solidFill>
          <a:srgbClr val="0033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sl-SI" sz="2800" b="1" dirty="0" smtClean="0"/>
            <a:t>Cjenici</a:t>
          </a:r>
          <a:endParaRPr lang="hr-HR" sz="2800" b="1" dirty="0"/>
        </a:p>
      </dgm:t>
    </dgm:pt>
    <dgm:pt modelId="{04529F42-D9E9-431B-B8C5-24549C1C1DEE}" type="parTrans" cxnId="{4A32FF0F-381F-4074-BB05-0E8994F5B441}">
      <dgm:prSet/>
      <dgm:spPr/>
      <dgm:t>
        <a:bodyPr/>
        <a:lstStyle/>
        <a:p>
          <a:endParaRPr lang="hr-HR"/>
        </a:p>
      </dgm:t>
    </dgm:pt>
    <dgm:pt modelId="{34C08017-2291-42FB-8CC2-30AB0F408DB6}" type="sibTrans" cxnId="{4A32FF0F-381F-4074-BB05-0E8994F5B441}">
      <dgm:prSet/>
      <dgm:spPr/>
      <dgm:t>
        <a:bodyPr/>
        <a:lstStyle/>
        <a:p>
          <a:endParaRPr lang="hr-HR"/>
        </a:p>
      </dgm:t>
    </dgm:pt>
    <dgm:pt modelId="{8F8A20E5-9A12-4939-AE2F-4ABB5BAFC4EC}" type="pres">
      <dgm:prSet presAssocID="{220A4C63-D3C6-4832-A4E3-07E729B1AA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12ADE7A-014F-40B9-82EC-E02FB616CC18}" type="pres">
      <dgm:prSet presAssocID="{9C41EF3B-6A32-4744-9580-1E33B7F49D6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8E978AC-2F1A-4AA8-994C-F252760FDA83}" type="presOf" srcId="{9C41EF3B-6A32-4744-9580-1E33B7F49D63}" destId="{212ADE7A-014F-40B9-82EC-E02FB616CC18}" srcOrd="0" destOrd="0" presId="urn:microsoft.com/office/officeart/2005/8/layout/vList2"/>
    <dgm:cxn modelId="{A00AA016-FA71-4880-B1DC-0872E56F213A}" type="presOf" srcId="{220A4C63-D3C6-4832-A4E3-07E729B1AA7C}" destId="{8F8A20E5-9A12-4939-AE2F-4ABB5BAFC4EC}" srcOrd="0" destOrd="0" presId="urn:microsoft.com/office/officeart/2005/8/layout/vList2"/>
    <dgm:cxn modelId="{4A32FF0F-381F-4074-BB05-0E8994F5B441}" srcId="{220A4C63-D3C6-4832-A4E3-07E729B1AA7C}" destId="{9C41EF3B-6A32-4744-9580-1E33B7F49D63}" srcOrd="0" destOrd="0" parTransId="{04529F42-D9E9-431B-B8C5-24549C1C1DEE}" sibTransId="{34C08017-2291-42FB-8CC2-30AB0F408DB6}"/>
    <dgm:cxn modelId="{4C25DD74-C89B-41A3-BEB2-10E964185830}" type="presParOf" srcId="{8F8A20E5-9A12-4939-AE2F-4ABB5BAFC4EC}" destId="{212ADE7A-014F-40B9-82EC-E02FB616CC18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fld id="{F4F10465-7236-4FA2-A432-B0D53B387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fld id="{60D3114A-EB8D-4031-8676-450D42D07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D73037-E830-40CB-9F3F-68F8FA43B378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D3114A-EB8D-4031-8676-450D42D079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D3114A-EB8D-4031-8676-450D42D0797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kumimoji="0" lang="hr-HR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kumimoji="0" lang="hr-HR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kumimoji="0" lang="hr-HR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kumimoji="0" lang="hr-HR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kumimoji="0" lang="hr-HR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kumimoji="0" lang="hr-HR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kumimoji="0" lang="hr-HR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kumimoji="0" lang="hr-HR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kumimoji="0" lang="hr-HR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kumimoji="0" lang="hr-HR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kumimoji="0" lang="hr-HR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kumimoji="0" lang="hr-HR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90330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hr-HR"/>
              <a:t>Click to edit Master title style</a:t>
            </a:r>
          </a:p>
        </p:txBody>
      </p:sp>
      <p:sp>
        <p:nvSpPr>
          <p:cNvPr id="90331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r-HR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517B2-89C0-4641-BA34-EDA43FAE328C}" type="datetime1">
              <a:rPr lang="en-US" smtClean="0"/>
              <a:pPr>
                <a:defRPr/>
              </a:pPr>
              <a:t>5/16/2008</a:t>
            </a:fld>
            <a:endParaRPr lang="hr-HR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CAA17-5160-4BB3-B7B4-10BDDAF6166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C6CC2-AE88-4BEC-A8D2-AB79A587E8D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097C-6454-4CE5-B68D-986B300897BA}" type="datetime1">
              <a:rPr lang="en-US" smtClean="0"/>
              <a:pPr>
                <a:defRPr/>
              </a:pPr>
              <a:t>5/16/2008</a:t>
            </a:fld>
            <a:endParaRPr lang="hr-H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0E7B6-5650-4856-8B75-A388B2FD9A4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86758-2F27-4769-AFE9-13B15236E76C}" type="datetime1">
              <a:rPr lang="en-US" smtClean="0"/>
              <a:pPr>
                <a:defRPr/>
              </a:pPr>
              <a:t>5/16/2008</a:t>
            </a:fld>
            <a:endParaRPr lang="hr-H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  <p:transition spd="med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A0032-6AB1-4D6E-BD4F-457FC2BC423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9F062-9020-4184-8E0F-6A3B2B5B7DF4}" type="datetime1">
              <a:rPr lang="en-US" smtClean="0"/>
              <a:pPr>
                <a:defRPr/>
              </a:pPr>
              <a:t>5/16/2008</a:t>
            </a:fld>
            <a:endParaRPr lang="hr-HR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  <p:transition spd="med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6833E-2826-4134-B26D-779D6F2041A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3E23D-74BB-48D3-9213-C8FA1DADF70C}" type="datetime1">
              <a:rPr lang="en-US" smtClean="0"/>
              <a:pPr>
                <a:defRPr/>
              </a:pPr>
              <a:t>5/16/2008</a:t>
            </a:fld>
            <a:endParaRPr lang="hr-H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  <p:transition spd="med"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endParaRPr lang="hr-HR" noProof="0" smtClean="0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2F2C2-970F-43E7-A5A1-A0E6A0FA0DB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534B7-28FF-48B7-8EFA-A9D4A2CC7040}" type="datetime1">
              <a:rPr lang="en-US" smtClean="0"/>
              <a:pPr>
                <a:defRPr/>
              </a:pPr>
              <a:t>5/16/2008</a:t>
            </a:fld>
            <a:endParaRPr lang="hr-H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E1D20-85C3-45BF-94A2-7C981006CAE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18531-B5CF-42C6-863F-EF277A9FC1BA}" type="datetime1">
              <a:rPr lang="en-US" smtClean="0"/>
              <a:pPr>
                <a:defRPr/>
              </a:pPr>
              <a:t>5/16/2008</a:t>
            </a:fld>
            <a:endParaRPr lang="hr-H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6F04E-FD7A-4A39-8AC9-74E9F2B56BF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E23FA-C49F-4A91-B595-034F91DC3BBE}" type="datetime1">
              <a:rPr lang="en-US" smtClean="0"/>
              <a:pPr>
                <a:defRPr/>
              </a:pPr>
              <a:t>5/16/2008</a:t>
            </a:fld>
            <a:endParaRPr lang="hr-H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CFCF6-D228-4A96-A650-B6FC196180C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18B37-FDB1-45C3-98B2-B6F0F11B6D81}" type="datetime1">
              <a:rPr lang="en-US" smtClean="0"/>
              <a:pPr>
                <a:defRPr/>
              </a:pPr>
              <a:t>5/16/2008</a:t>
            </a:fld>
            <a:endParaRPr lang="hr-H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AA331-B09E-4564-AB90-D9CB3D8AD11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2D0D4-377A-4CEB-9000-B315917FAB40}" type="datetime1">
              <a:rPr lang="en-US" smtClean="0"/>
              <a:pPr>
                <a:defRPr/>
              </a:pPr>
              <a:t>5/16/2008</a:t>
            </a:fld>
            <a:endParaRPr lang="hr-H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0BDF8-7900-40C7-809D-E2E8F3B7ED5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46651-99F3-4EED-A398-40E54498EA60}" type="datetime1">
              <a:rPr lang="en-US" smtClean="0"/>
              <a:pPr>
                <a:defRPr/>
              </a:pPr>
              <a:t>5/16/2008</a:t>
            </a:fld>
            <a:endParaRPr lang="hr-H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EEA31-8792-42A5-B510-9419117738E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D1C8B-9C80-4105-B86E-67F12A2146C5}" type="datetime1">
              <a:rPr lang="en-US" smtClean="0"/>
              <a:pPr>
                <a:defRPr/>
              </a:pPr>
              <a:t>5/16/2008</a:t>
            </a:fld>
            <a:endParaRPr lang="hr-H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660B2-4790-44CB-9694-DB1EA6E803D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238F4-7AD2-4821-8C7D-2346FFFC0D75}" type="datetime1">
              <a:rPr lang="en-US" smtClean="0"/>
              <a:pPr>
                <a:defRPr/>
              </a:pPr>
              <a:t>5/16/2008</a:t>
            </a:fld>
            <a:endParaRPr lang="hr-H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BE7F3-7070-4BAC-86F0-4E7F8E7C044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F9C45-CC6A-49A4-BE81-5A10DDA5243E}" type="datetime1">
              <a:rPr lang="en-US" smtClean="0"/>
              <a:pPr>
                <a:defRPr/>
              </a:pPr>
              <a:t>5/16/2008</a:t>
            </a:fld>
            <a:endParaRPr lang="hr-H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8909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909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909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909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909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909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909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909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909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910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910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910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910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910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910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kumimoji="0" lang="hr-H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910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kumimoji="0" lang="hr-H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910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kumimoji="0" lang="hr-H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910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kumimoji="0" lang="hr-H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910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kumimoji="0" lang="hr-H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911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kumimoji="0" lang="hr-H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911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kumimoji="0" lang="hr-H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911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kumimoji="0" lang="hr-H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911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911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kumimoji="0" lang="hr-H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911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kumimoji="0" lang="hr-H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911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kumimoji="0" lang="hr-H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911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kumimoji="0" lang="hr-H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911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911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912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912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912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kumimoji="0" lang="hr-H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912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2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2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2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2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2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2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3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3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3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3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3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3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3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3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3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3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4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4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4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4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4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4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4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4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4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4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5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5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5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5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5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5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5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5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5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5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6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6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6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6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6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6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6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6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6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6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7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7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7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7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7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7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7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7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7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7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8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8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8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8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8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8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8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8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8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8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9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9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9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9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9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9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9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9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9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19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0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0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0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0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0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0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0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0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0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0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1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1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1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1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1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1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1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1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1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1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2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2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2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2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2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2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2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2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2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2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3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3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3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3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3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3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3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3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3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3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4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4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4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4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4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4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4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4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4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4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5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5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5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5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5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5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5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5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5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5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6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6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6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6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6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6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6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6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6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6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7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7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7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7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7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7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7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7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7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7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8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8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8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8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8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8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8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8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8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8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9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9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9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9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9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9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9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9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9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29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30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30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30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30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30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30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89306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ED5B31EB-0FCE-4670-BCAD-CEC4C87F981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89307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0759A914-1D76-4DC7-AFCF-D39D8D009483}" type="datetime1">
              <a:rPr lang="en-US" smtClean="0"/>
              <a:pPr>
                <a:defRPr/>
              </a:pPr>
              <a:t>5/16/2008</a:t>
            </a:fld>
            <a:endParaRPr lang="hr-HR"/>
          </a:p>
        </p:txBody>
      </p:sp>
      <p:sp>
        <p:nvSpPr>
          <p:cNvPr id="89308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9309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89310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transition spd="med">
    <p:pull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diagramColors" Target="../diagrams/colors11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9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22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26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diagramColors" Target="../diagrams/colors17.xml"/><Relationship Id="rId10" Type="http://schemas.openxmlformats.org/officeDocument/2006/relationships/image" Target="../media/image29.png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diagramColors" Target="../diagrams/colors19.xml"/><Relationship Id="rId10" Type="http://schemas.openxmlformats.org/officeDocument/2006/relationships/image" Target="../media/image35.png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Layout" Target="../diagrams/layout21.xml"/><Relationship Id="rId7" Type="http://schemas.openxmlformats.org/officeDocument/2006/relationships/image" Target="../media/image39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8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701622" y="4587911"/>
          <a:ext cx="7772400" cy="2017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mips_logo.w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415" y="142830"/>
            <a:ext cx="2409858" cy="71016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7414" y="763551"/>
            <a:ext cx="8917047" cy="3459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CA0032-6AB1-4D6E-BD4F-457FC2BC423D}" type="slidenum">
              <a:rPr lang="hr-HR" smtClean="0"/>
              <a:pPr>
                <a:defRPr/>
              </a:pPr>
              <a:t>1</a:t>
            </a:fld>
            <a:endParaRPr lang="hr-H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6031" y="982629"/>
            <a:ext cx="57626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622" y="1238220"/>
            <a:ext cx="45212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14447" y="1639863"/>
            <a:ext cx="43624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E1D20-85C3-45BF-94A2-7C981006CAEB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62461" y="873090"/>
            <a:ext cx="4190568" cy="587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89116" y="2260584"/>
            <a:ext cx="57610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5889" y="2662227"/>
            <a:ext cx="5761038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057" y="1092168"/>
            <a:ext cx="8229600" cy="5330898"/>
          </a:xfrm>
        </p:spPr>
        <p:txBody>
          <a:bodyPr>
            <a:normAutofit fontScale="47500" lnSpcReduction="20000"/>
          </a:bodyPr>
          <a:lstStyle/>
          <a:p>
            <a:pPr>
              <a:buNone/>
              <a:defRPr/>
            </a:pPr>
            <a:r>
              <a:rPr lang="sl-SI" sz="3600" b="1" dirty="0" smtClean="0">
                <a:effectLst/>
              </a:rPr>
              <a:t>Opis : </a:t>
            </a:r>
            <a:r>
              <a:rPr lang="sl-SI" sz="3600" dirty="0" smtClean="0">
                <a:effectLst/>
              </a:rPr>
              <a:t>Praćenje narudžbi posebnih prijevoza po strankama, podjela na više </a:t>
            </a:r>
          </a:p>
          <a:p>
            <a:pPr>
              <a:buNone/>
              <a:defRPr/>
            </a:pPr>
            <a:r>
              <a:rPr lang="sl-SI" sz="3600" dirty="0" smtClean="0">
                <a:effectLst/>
              </a:rPr>
              <a:t>dana, osnova za fakturiranje usluga i rasporeda vozača i vozila na posebni </a:t>
            </a:r>
          </a:p>
          <a:p>
            <a:pPr>
              <a:buNone/>
              <a:defRPr/>
            </a:pPr>
            <a:r>
              <a:rPr lang="sl-SI" sz="3600" dirty="0" smtClean="0">
                <a:effectLst/>
              </a:rPr>
              <a:t>prijevoz; traženje raspoloživih izvora na osnovi već raspoređenoga osoblja.</a:t>
            </a:r>
          </a:p>
          <a:p>
            <a:pPr lvl="1">
              <a:buNone/>
              <a:defRPr/>
            </a:pPr>
            <a:endParaRPr lang="sl-SI" sz="3300" dirty="0" smtClean="0">
              <a:effectLst/>
            </a:endParaRPr>
          </a:p>
          <a:p>
            <a:pPr>
              <a:buNone/>
              <a:defRPr/>
            </a:pPr>
            <a:r>
              <a:rPr lang="sl-SI" sz="3700" b="1" dirty="0" smtClean="0">
                <a:effectLst/>
              </a:rPr>
              <a:t>Funkcije</a:t>
            </a:r>
            <a:r>
              <a:rPr lang="sl-SI" sz="3700" dirty="0" smtClean="0">
                <a:effectLst/>
              </a:rPr>
              <a:t> : </a:t>
            </a:r>
          </a:p>
          <a:p>
            <a:pPr>
              <a:buBlip>
                <a:blip r:embed="rId6"/>
              </a:buBlip>
              <a:defRPr/>
            </a:pPr>
            <a:r>
              <a:rPr lang="sl-SI" sz="3700" dirty="0" smtClean="0">
                <a:effectLst/>
              </a:rPr>
              <a:t>Sastavljanje na osnovi narudžbi stranaka,</a:t>
            </a:r>
          </a:p>
          <a:p>
            <a:pPr>
              <a:buBlip>
                <a:blip r:embed="rId6"/>
              </a:buBlip>
              <a:defRPr/>
            </a:pPr>
            <a:r>
              <a:rPr lang="sl-SI" sz="3700" dirty="0" smtClean="0">
                <a:effectLst/>
              </a:rPr>
              <a:t>Prijevoz nije definiran na osnovi šifranta stanica,</a:t>
            </a:r>
          </a:p>
          <a:p>
            <a:pPr>
              <a:buBlip>
                <a:blip r:embed="rId6"/>
              </a:buBlip>
              <a:defRPr/>
            </a:pPr>
            <a:r>
              <a:rPr lang="sl-SI" sz="3700" dirty="0" smtClean="0">
                <a:effectLst/>
              </a:rPr>
              <a:t>Veza s rasporedom (raspoloživa vozila odgovarajuće klase, vozači),</a:t>
            </a:r>
          </a:p>
          <a:p>
            <a:pPr>
              <a:buBlip>
                <a:blip r:embed="rId6"/>
              </a:buBlip>
              <a:defRPr/>
            </a:pPr>
            <a:r>
              <a:rPr lang="sl-SI" sz="3700" dirty="0" smtClean="0">
                <a:effectLst/>
              </a:rPr>
              <a:t>Raspon rada je moguć na više dana,</a:t>
            </a:r>
          </a:p>
          <a:p>
            <a:pPr>
              <a:buBlip>
                <a:blip r:embed="rId6"/>
              </a:buBlip>
              <a:defRPr/>
            </a:pPr>
            <a:r>
              <a:rPr lang="sl-SI" sz="3700" dirty="0" smtClean="0">
                <a:effectLst/>
              </a:rPr>
              <a:t>Predpriprema za fakturiranje prijevoza (dogovorena tarifa tj. kilometri + dnevnice)</a:t>
            </a:r>
          </a:p>
          <a:p>
            <a:pPr>
              <a:defRPr/>
            </a:pPr>
            <a:endParaRPr lang="sl-SI" sz="3700" dirty="0" smtClean="0">
              <a:effectLst/>
            </a:endParaRPr>
          </a:p>
          <a:p>
            <a:pPr>
              <a:buNone/>
              <a:defRPr/>
            </a:pPr>
            <a:r>
              <a:rPr lang="sl-SI" sz="3700" b="1" dirty="0" smtClean="0">
                <a:effectLst/>
              </a:rPr>
              <a:t>Ispisi</a:t>
            </a:r>
          </a:p>
          <a:p>
            <a:pPr>
              <a:buBlip>
                <a:blip r:embed="rId6"/>
              </a:buBlip>
              <a:defRPr/>
            </a:pPr>
            <a:r>
              <a:rPr lang="sl-SI" sz="3700" dirty="0" smtClean="0">
                <a:effectLst/>
              </a:rPr>
              <a:t>Narudžbe</a:t>
            </a:r>
          </a:p>
          <a:p>
            <a:pPr>
              <a:buBlip>
                <a:blip r:embed="rId6"/>
              </a:buBlip>
              <a:defRPr/>
            </a:pPr>
            <a:r>
              <a:rPr lang="sl-SI" sz="3700" dirty="0" smtClean="0">
                <a:effectLst/>
              </a:rPr>
              <a:t>Pregled po naručitelju / naručiteljima</a:t>
            </a:r>
          </a:p>
          <a:p>
            <a:pPr>
              <a:buBlip>
                <a:blip r:embed="rId6"/>
              </a:buBlip>
              <a:defRPr/>
            </a:pPr>
            <a:r>
              <a:rPr lang="sl-SI" sz="3700" dirty="0" smtClean="0">
                <a:effectLst/>
              </a:rPr>
              <a:t>Realizacija po naručiteljima</a:t>
            </a:r>
          </a:p>
          <a:p>
            <a:pPr>
              <a:buBlip>
                <a:blip r:embed="rId6"/>
              </a:buBlip>
              <a:defRPr/>
            </a:pPr>
            <a:r>
              <a:rPr lang="sl-SI" sz="3700" dirty="0" smtClean="0">
                <a:effectLst/>
              </a:rPr>
              <a:t>Statistike izvršenih prijevoza, realizacija po komercijalistima</a:t>
            </a:r>
          </a:p>
          <a:p>
            <a:pPr lvl="1">
              <a:defRPr/>
            </a:pPr>
            <a:endParaRPr lang="sl-SI" dirty="0" smtClean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E1D20-85C3-45BF-94A2-7C981006CAEB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9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91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91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91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E1D20-85C3-45BF-94A2-7C981006CAEB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2544" y="946116"/>
            <a:ext cx="57531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23986" y="1092168"/>
            <a:ext cx="448945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8975" y="946116"/>
            <a:ext cx="4136210" cy="580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31" y="1092167"/>
            <a:ext cx="8229600" cy="5513463"/>
          </a:xfrm>
          <a:noFill/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sl-SI" sz="3400" b="1" dirty="0" smtClean="0">
                <a:effectLst/>
              </a:rPr>
              <a:t>Funkcija: </a:t>
            </a:r>
            <a:r>
              <a:rPr lang="sl-SI" sz="3400" dirty="0" smtClean="0">
                <a:effectLst/>
              </a:rPr>
              <a:t>Raspoređivanje voznoga osoblja na radne naloge i posebne  prijevoze (nalozi</a:t>
            </a:r>
          </a:p>
          <a:p>
            <a:pPr>
              <a:buNone/>
            </a:pPr>
            <a:r>
              <a:rPr lang="sl-SI" sz="3400" dirty="0" smtClean="0">
                <a:effectLst/>
              </a:rPr>
              <a:t>dodijeljeni vozačima, vozila), praćenje odsutnosti vozača i vozila</a:t>
            </a:r>
          </a:p>
          <a:p>
            <a:pPr lvl="1">
              <a:buNone/>
            </a:pPr>
            <a:endParaRPr lang="sl-SI" sz="1700" dirty="0" smtClean="0">
              <a:effectLst/>
            </a:endParaRPr>
          </a:p>
          <a:p>
            <a:pPr>
              <a:buNone/>
            </a:pPr>
            <a:r>
              <a:rPr lang="sl-SI" sz="3400" b="1" dirty="0" smtClean="0">
                <a:effectLst/>
              </a:rPr>
              <a:t>Funkcije</a:t>
            </a:r>
            <a:r>
              <a:rPr lang="sl-SI" sz="3400" dirty="0" smtClean="0">
                <a:effectLst/>
              </a:rPr>
              <a:t>:</a:t>
            </a:r>
          </a:p>
          <a:p>
            <a:pPr>
              <a:buBlip>
                <a:blip r:embed="rId6"/>
              </a:buBlip>
            </a:pPr>
            <a:r>
              <a:rPr lang="sl-SI" sz="3400" dirty="0" smtClean="0">
                <a:effectLst/>
              </a:rPr>
              <a:t>Kalendar s dnevnim određenim režimima prijevoza (terminski plan)</a:t>
            </a:r>
          </a:p>
          <a:p>
            <a:pPr>
              <a:buBlip>
                <a:blip r:embed="rId6"/>
              </a:buBlip>
            </a:pPr>
            <a:r>
              <a:rPr lang="sl-SI" sz="3400" dirty="0" smtClean="0">
                <a:effectLst/>
              </a:rPr>
              <a:t>Šifrant vozača s domicilom, matičnim troškovnim mjestom, matičnim vozilom, udaljenosti od domicila</a:t>
            </a:r>
          </a:p>
          <a:p>
            <a:pPr>
              <a:buBlip>
                <a:blip r:embed="rId6"/>
              </a:buBlip>
            </a:pPr>
            <a:r>
              <a:rPr lang="sl-SI" sz="3400" dirty="0" smtClean="0">
                <a:effectLst/>
              </a:rPr>
              <a:t>Šifrant vozila s troškovnim mjestom, tipom vozila, turističkom kategorijom …</a:t>
            </a:r>
          </a:p>
          <a:p>
            <a:pPr>
              <a:buBlip>
                <a:blip r:embed="rId6"/>
              </a:buBlip>
            </a:pPr>
            <a:r>
              <a:rPr lang="sl-SI" sz="3400" dirty="0" smtClean="0">
                <a:effectLst/>
              </a:rPr>
              <a:t>Raspored vozača na domicilne skupine i podskupine</a:t>
            </a:r>
          </a:p>
          <a:p>
            <a:pPr>
              <a:buBlip>
                <a:blip r:embed="rId6"/>
              </a:buBlip>
            </a:pPr>
            <a:r>
              <a:rPr lang="sl-SI" sz="3400" dirty="0" smtClean="0">
                <a:effectLst/>
              </a:rPr>
              <a:t>Dodjela naloga skupinama i određivanje kontinuiranog obrta naloga (turnusi), te načinom obrta</a:t>
            </a:r>
          </a:p>
          <a:p>
            <a:pPr>
              <a:buBlip>
                <a:blip r:embed="rId6"/>
              </a:buBlip>
            </a:pPr>
            <a:r>
              <a:rPr lang="sl-SI" sz="3400" dirty="0" smtClean="0">
                <a:effectLst/>
              </a:rPr>
              <a:t>Automatsko raspoređivanje unutar domicilne skupine</a:t>
            </a:r>
          </a:p>
          <a:p>
            <a:pPr>
              <a:buBlip>
                <a:blip r:embed="rId6"/>
              </a:buBlip>
            </a:pPr>
            <a:r>
              <a:rPr lang="sl-SI" sz="3400" dirty="0" smtClean="0">
                <a:effectLst/>
              </a:rPr>
              <a:t>Praćenje na osnovi zakonsko određenih ograničenja (neprekidni sati rada itd.)</a:t>
            </a:r>
          </a:p>
          <a:p>
            <a:pPr>
              <a:buBlip>
                <a:blip r:embed="rId6"/>
              </a:buBlip>
            </a:pPr>
            <a:r>
              <a:rPr lang="sl-SI" sz="3400" dirty="0" smtClean="0">
                <a:effectLst/>
              </a:rPr>
              <a:t>Raspored posebnih prijevoza ovisno o trajanju posebne vožnje, raspoloživosti i klasi vozila</a:t>
            </a:r>
          </a:p>
          <a:p>
            <a:pPr>
              <a:buBlip>
                <a:blip r:embed="rId6"/>
              </a:buBlip>
            </a:pPr>
            <a:r>
              <a:rPr lang="sl-SI" sz="3400" dirty="0" smtClean="0">
                <a:effectLst/>
              </a:rPr>
              <a:t>Vođenje odsutnosti vozača, vođenje popravaka tj. izostanka vozila</a:t>
            </a:r>
          </a:p>
          <a:p>
            <a:pPr>
              <a:buBlip>
                <a:blip r:embed="rId6"/>
              </a:buBlip>
            </a:pPr>
            <a:r>
              <a:rPr lang="sl-SI" sz="3400" dirty="0" smtClean="0">
                <a:effectLst/>
              </a:rPr>
              <a:t>Pregled neraspoređenih naloga, posebnih vožnji, slobodnih vozača i vozila u svakom trenutku (unutar podskupine, skupine, troškovnoga mjesta tj. cijele organizacije)</a:t>
            </a:r>
          </a:p>
          <a:p>
            <a:pPr>
              <a:buBlip>
                <a:blip r:embed="rId6"/>
              </a:buBlip>
            </a:pPr>
            <a:r>
              <a:rPr lang="sl-SI" sz="3400" dirty="0" smtClean="0">
                <a:effectLst/>
              </a:rPr>
              <a:t>Praćenje iskorištenosti izvora, mogućnost optimizacije</a:t>
            </a:r>
          </a:p>
          <a:p>
            <a:pPr>
              <a:buBlip>
                <a:blip r:embed="rId6"/>
              </a:buBlip>
            </a:pPr>
            <a:r>
              <a:rPr lang="sl-SI" sz="3400" dirty="0" smtClean="0">
                <a:effectLst/>
              </a:rPr>
              <a:t>Cjelokupni pregled dnevnih događaja (dnevni raspored), mjesečnoga plana (rasporedna tabela)</a:t>
            </a:r>
          </a:p>
          <a:p>
            <a:pPr>
              <a:buBlip>
                <a:blip r:embed="rId6"/>
              </a:buBlip>
            </a:pPr>
            <a:r>
              <a:rPr lang="sl-SI" sz="3400" dirty="0" smtClean="0">
                <a:effectLst/>
              </a:rPr>
              <a:t>Mogućnost rasporeda naloga izvan aktualnoga režima (posebnost)</a:t>
            </a:r>
          </a:p>
          <a:p>
            <a:pPr>
              <a:buBlip>
                <a:blip r:embed="rId6"/>
              </a:buBlip>
            </a:pPr>
            <a:r>
              <a:rPr lang="sl-SI" sz="3400" dirty="0" smtClean="0">
                <a:effectLst/>
              </a:rPr>
              <a:t>Automatsko izdavanje putnih naloga</a:t>
            </a:r>
          </a:p>
          <a:p>
            <a:pPr lvl="1"/>
            <a:endParaRPr lang="sl-SI" dirty="0" smtClean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E1D20-85C3-45BF-94A2-7C981006CAEB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2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2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2544" y="873090"/>
            <a:ext cx="5281949" cy="562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0239" y="1384272"/>
            <a:ext cx="5753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79577" y="2114532"/>
            <a:ext cx="57531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28915" y="3027357"/>
            <a:ext cx="57531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E1D20-85C3-45BF-94A2-7C981006CAEB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19142"/>
            <a:ext cx="8229600" cy="5623002"/>
          </a:xfrm>
        </p:spPr>
        <p:txBody>
          <a:bodyPr>
            <a:normAutofit fontScale="40000" lnSpcReduction="20000"/>
          </a:bodyPr>
          <a:lstStyle/>
          <a:p>
            <a:pPr>
              <a:buNone/>
              <a:defRPr/>
            </a:pPr>
            <a:r>
              <a:rPr lang="sl-SI" sz="3800" b="1" dirty="0" smtClean="0">
                <a:effectLst/>
              </a:rPr>
              <a:t>Opis: </a:t>
            </a:r>
            <a:r>
              <a:rPr lang="sl-SI" sz="3800" dirty="0" smtClean="0">
                <a:effectLst/>
              </a:rPr>
              <a:t>Izdavanje zakonski propisanih dokumenata - ispis trase vožnje s kilometrima i</a:t>
            </a:r>
          </a:p>
          <a:p>
            <a:pPr>
              <a:buNone/>
              <a:defRPr/>
            </a:pPr>
            <a:r>
              <a:rPr lang="sl-SI" sz="3800" dirty="0" smtClean="0">
                <a:effectLst/>
              </a:rPr>
              <a:t>predviđenim satima, obračun i statistika rada vozača i vozila, mogućnost praćenja</a:t>
            </a:r>
          </a:p>
          <a:p>
            <a:pPr>
              <a:buNone/>
              <a:defRPr/>
            </a:pPr>
            <a:r>
              <a:rPr lang="sl-SI" sz="3800" dirty="0" smtClean="0">
                <a:effectLst/>
              </a:rPr>
              <a:t>potrošnje goriva.</a:t>
            </a:r>
          </a:p>
          <a:p>
            <a:pPr lvl="1">
              <a:buNone/>
              <a:defRPr/>
            </a:pPr>
            <a:endParaRPr lang="sl-SI" sz="2000" dirty="0" smtClean="0">
              <a:effectLst/>
            </a:endParaRPr>
          </a:p>
          <a:p>
            <a:pPr>
              <a:buNone/>
              <a:defRPr/>
            </a:pPr>
            <a:r>
              <a:rPr lang="sl-SI" sz="3800" b="1" dirty="0" smtClean="0">
                <a:effectLst/>
              </a:rPr>
              <a:t>Funkcije</a:t>
            </a:r>
            <a:r>
              <a:rPr lang="sl-SI" sz="3800" dirty="0" smtClean="0">
                <a:effectLst/>
              </a:rPr>
              <a:t> :</a:t>
            </a:r>
          </a:p>
          <a:p>
            <a:pPr>
              <a:buBlip>
                <a:blip r:embed="rId6"/>
              </a:buBlip>
              <a:defRPr/>
            </a:pPr>
            <a:r>
              <a:rPr lang="sl-SI" sz="3800" dirty="0" smtClean="0">
                <a:effectLst/>
              </a:rPr>
              <a:t>Slika radnoga naloga, s fiksnim izračunljivim poljima za obračun, vozačima, suvozačima i vozilom.</a:t>
            </a:r>
          </a:p>
          <a:p>
            <a:pPr>
              <a:buBlip>
                <a:blip r:embed="rId6"/>
              </a:buBlip>
              <a:defRPr/>
            </a:pPr>
            <a:r>
              <a:rPr lang="sl-SI" sz="3800" dirty="0" smtClean="0">
                <a:effectLst/>
              </a:rPr>
              <a:t>Obračun rada vozača, vozila u razdoblju – praćenje zakonsko određenih ograničenja</a:t>
            </a:r>
          </a:p>
          <a:p>
            <a:pPr>
              <a:buBlip>
                <a:blip r:embed="rId6"/>
              </a:buBlip>
              <a:defRPr/>
            </a:pPr>
            <a:r>
              <a:rPr lang="sl-SI" sz="3800" dirty="0" smtClean="0">
                <a:effectLst/>
              </a:rPr>
              <a:t>Mogućnost ručnoga dodavanja novoga zadatka (vožnje, dostave, rada …)</a:t>
            </a:r>
          </a:p>
          <a:p>
            <a:pPr>
              <a:buBlip>
                <a:blip r:embed="rId6"/>
              </a:buBlip>
              <a:defRPr/>
            </a:pPr>
            <a:r>
              <a:rPr lang="sl-SI" sz="3800" dirty="0" smtClean="0">
                <a:effectLst/>
              </a:rPr>
              <a:t>Pregled puta vozila, predviđenoga položaja vozača u određenom trenutku,</a:t>
            </a:r>
          </a:p>
          <a:p>
            <a:pPr>
              <a:buBlip>
                <a:blip r:embed="rId6"/>
              </a:buBlip>
              <a:defRPr/>
            </a:pPr>
            <a:r>
              <a:rPr lang="sl-SI" sz="3800" dirty="0" smtClean="0">
                <a:effectLst/>
              </a:rPr>
              <a:t>Obračun po obavljenom putnom nalogu – predviđene mogućnosti zamjene vozača, vozila, djelomično obavljen PN, stornacija PN</a:t>
            </a:r>
          </a:p>
          <a:p>
            <a:pPr>
              <a:buBlip>
                <a:blip r:embed="rId6"/>
              </a:buBlip>
              <a:defRPr/>
            </a:pPr>
            <a:r>
              <a:rPr lang="sl-SI" sz="3800" dirty="0" smtClean="0">
                <a:effectLst/>
              </a:rPr>
              <a:t>Obračun inkasa - na putni nalog - povezivanje s zbirnom blagajnom (akontacije, izdavanje gotovine na PN)</a:t>
            </a:r>
          </a:p>
          <a:p>
            <a:pPr>
              <a:buBlip>
                <a:blip r:embed="rId6"/>
              </a:buBlip>
              <a:defRPr/>
            </a:pPr>
            <a:r>
              <a:rPr lang="sl-SI" sz="3800" dirty="0" smtClean="0">
                <a:effectLst/>
              </a:rPr>
              <a:t>Vođenje obračuna po prometniku (evidencija)</a:t>
            </a:r>
          </a:p>
          <a:p>
            <a:pPr>
              <a:buBlip>
                <a:blip r:embed="rId6"/>
              </a:buBlip>
              <a:defRPr/>
            </a:pPr>
            <a:r>
              <a:rPr lang="sl-SI" sz="3800" dirty="0" smtClean="0">
                <a:effectLst/>
              </a:rPr>
              <a:t>Kartica vozača, prilog platnoj listi sa svim parametrima obračuna</a:t>
            </a:r>
          </a:p>
          <a:p>
            <a:pPr>
              <a:buBlip>
                <a:blip r:embed="rId6"/>
              </a:buBlip>
              <a:defRPr/>
            </a:pPr>
            <a:r>
              <a:rPr lang="sl-SI" sz="3800" dirty="0" smtClean="0">
                <a:effectLst/>
              </a:rPr>
              <a:t>Statistike po različitim kriterijima (sati vožnje, KM u razdoblju, po troškovnom mjestu, režimu…)</a:t>
            </a:r>
          </a:p>
          <a:p>
            <a:pPr>
              <a:buBlip>
                <a:blip r:embed="rId6"/>
              </a:buBlip>
              <a:defRPr/>
            </a:pPr>
            <a:r>
              <a:rPr lang="sl-SI" sz="3800" dirty="0" smtClean="0">
                <a:effectLst/>
              </a:rPr>
              <a:t>Obračun - prijenos u evidencijske liste - kopiranje u VP plaće</a:t>
            </a:r>
          </a:p>
          <a:p>
            <a:pPr>
              <a:defRPr/>
            </a:pPr>
            <a:endParaRPr lang="sl-SI" sz="2000" dirty="0" smtClean="0">
              <a:effectLst/>
            </a:endParaRPr>
          </a:p>
          <a:p>
            <a:pPr>
              <a:buNone/>
              <a:defRPr/>
            </a:pPr>
            <a:r>
              <a:rPr lang="sl-SI" sz="3800" b="1" dirty="0" smtClean="0">
                <a:effectLst/>
              </a:rPr>
              <a:t>Ispisi</a:t>
            </a:r>
          </a:p>
          <a:p>
            <a:pPr>
              <a:buBlip>
                <a:blip r:embed="rId6"/>
              </a:buBlip>
              <a:defRPr/>
            </a:pPr>
            <a:r>
              <a:rPr lang="sl-SI" sz="3800" dirty="0" smtClean="0">
                <a:effectLst/>
              </a:rPr>
              <a:t>Putni nalozi</a:t>
            </a:r>
          </a:p>
          <a:p>
            <a:pPr>
              <a:buBlip>
                <a:blip r:embed="rId6"/>
              </a:buBlip>
              <a:defRPr/>
            </a:pPr>
            <a:r>
              <a:rPr lang="sl-SI" sz="3800" dirty="0" smtClean="0">
                <a:effectLst/>
              </a:rPr>
              <a:t>Pregled po vozaču / vozačima</a:t>
            </a:r>
          </a:p>
          <a:p>
            <a:pPr>
              <a:buBlip>
                <a:blip r:embed="rId6"/>
              </a:buBlip>
              <a:defRPr/>
            </a:pPr>
            <a:r>
              <a:rPr lang="sl-SI" sz="3800" dirty="0" smtClean="0">
                <a:effectLst/>
              </a:rPr>
              <a:t>Kumulativne statistike prijeđenog puta i vremena</a:t>
            </a:r>
          </a:p>
          <a:p>
            <a:pPr>
              <a:buBlip>
                <a:blip r:embed="rId6"/>
              </a:buBlip>
              <a:defRPr/>
            </a:pPr>
            <a:r>
              <a:rPr lang="sl-SI" sz="3800" dirty="0" smtClean="0">
                <a:effectLst/>
              </a:rPr>
              <a:t>Kontrolni ispisi višestruke dodjele PN, višestruke pokrivenosti vozača</a:t>
            </a:r>
          </a:p>
          <a:p>
            <a:pPr lvl="1">
              <a:defRPr/>
            </a:pPr>
            <a:endParaRPr lang="sl-SI" dirty="0" smtClean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E1D20-85C3-45BF-94A2-7C981006CAEB}" type="slidenum">
              <a:rPr lang="hr-HR" smtClean="0"/>
              <a:pPr>
                <a:defRPr/>
              </a:pPr>
              <a:t>15</a:t>
            </a:fld>
            <a:endParaRPr lang="hr-H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12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12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12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12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12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12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120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120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E1D20-85C3-45BF-94A2-7C981006CAEB}" type="slidenum">
              <a:rPr lang="hr-HR" smtClean="0"/>
              <a:pPr>
                <a:defRPr/>
              </a:pPr>
              <a:t>16</a:t>
            </a:fld>
            <a:endParaRPr lang="hr-H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6031" y="1019142"/>
            <a:ext cx="57531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8135" y="1274733"/>
            <a:ext cx="5761038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39778" y="1712889"/>
            <a:ext cx="43624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8974" y="873090"/>
            <a:ext cx="4183313" cy="586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23986" y="2187558"/>
            <a:ext cx="5761038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44707" y="2662227"/>
            <a:ext cx="5753100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19142"/>
            <a:ext cx="8229600" cy="5114957"/>
          </a:xfrm>
        </p:spPr>
        <p:txBody>
          <a:bodyPr>
            <a:normAutofit/>
          </a:bodyPr>
          <a:lstStyle/>
          <a:p>
            <a:pPr>
              <a:buBlip>
                <a:blip r:embed="rId6"/>
              </a:buBlip>
              <a:defRPr/>
            </a:pPr>
            <a:r>
              <a:rPr lang="sl-SI" sz="1800" dirty="0" smtClean="0">
                <a:effectLst/>
              </a:rPr>
              <a:t>statistički pregledi po linijama također po voznim redovima, te unutar voznoga reda od stanice do stanice</a:t>
            </a:r>
          </a:p>
          <a:p>
            <a:pPr>
              <a:buBlip>
                <a:blip r:embed="rId6"/>
              </a:buBlip>
              <a:defRPr/>
            </a:pPr>
            <a:r>
              <a:rPr lang="sl-SI" sz="1800" dirty="0" smtClean="0">
                <a:effectLst/>
              </a:rPr>
              <a:t>prihodi po linijama, vozni redovi</a:t>
            </a:r>
          </a:p>
          <a:p>
            <a:pPr>
              <a:buBlip>
                <a:blip r:embed="rId6"/>
              </a:buBlip>
              <a:defRPr/>
            </a:pPr>
            <a:r>
              <a:rPr lang="sl-SI" sz="1800" dirty="0" smtClean="0">
                <a:effectLst/>
              </a:rPr>
              <a:t>prihodi po vrstama karata</a:t>
            </a:r>
          </a:p>
          <a:p>
            <a:pPr>
              <a:buBlip>
                <a:blip r:embed="rId6"/>
              </a:buBlip>
              <a:defRPr/>
            </a:pPr>
            <a:r>
              <a:rPr lang="sl-SI" sz="1800" dirty="0" smtClean="0">
                <a:effectLst/>
              </a:rPr>
              <a:t>obračun poreza kod međunarodnog prometa /do granice - preko granice/</a:t>
            </a:r>
          </a:p>
          <a:p>
            <a:pPr>
              <a:buBlip>
                <a:blip r:embed="rId6"/>
              </a:buBlip>
              <a:defRPr/>
            </a:pPr>
            <a:r>
              <a:rPr lang="sl-SI" sz="1800" dirty="0" smtClean="0">
                <a:effectLst/>
              </a:rPr>
              <a:t>zaduženje karata /vozača, blagajne kolodvori, agencije/</a:t>
            </a:r>
          </a:p>
          <a:p>
            <a:pPr>
              <a:buBlip>
                <a:blip r:embed="rId6"/>
              </a:buBlip>
              <a:defRPr/>
            </a:pPr>
            <a:r>
              <a:rPr lang="sl-SI" sz="1800" dirty="0" smtClean="0">
                <a:effectLst/>
              </a:rPr>
              <a:t>pregledi za fakturiranje karata drugim prijevoznicima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E1D20-85C3-45BF-94A2-7C981006CAEB}" type="slidenum">
              <a:rPr lang="hr-HR" smtClean="0"/>
              <a:pPr>
                <a:defRPr/>
              </a:pPr>
              <a:t>17</a:t>
            </a:fld>
            <a:endParaRPr lang="hr-H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E1D20-85C3-45BF-94A2-7C981006CAEB}" type="slidenum">
              <a:rPr lang="hr-HR" smtClean="0"/>
              <a:pPr>
                <a:defRPr/>
              </a:pPr>
              <a:t>18</a:t>
            </a:fld>
            <a:endParaRPr lang="hr-H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6031" y="971521"/>
            <a:ext cx="4052943" cy="574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49317" y="946116"/>
            <a:ext cx="4097331" cy="575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43064" y="946116"/>
            <a:ext cx="4125969" cy="579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72366" y="946116"/>
            <a:ext cx="4126927" cy="579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94045" y="946115"/>
            <a:ext cx="4125969" cy="579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93355" y="946116"/>
            <a:ext cx="4120406" cy="580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72000" y="946115"/>
            <a:ext cx="4102712" cy="581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31" y="1055655"/>
            <a:ext cx="8229600" cy="453390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sl-SI" sz="1900" b="1" dirty="0" smtClean="0">
                <a:effectLst/>
              </a:rPr>
              <a:t>Opis</a:t>
            </a:r>
            <a:r>
              <a:rPr lang="sl-SI" sz="1900" dirty="0" smtClean="0">
                <a:effectLst/>
              </a:rPr>
              <a:t>: </a:t>
            </a:r>
            <a:r>
              <a:rPr lang="pl-PL" sz="1900" dirty="0" smtClean="0">
                <a:effectLst/>
              </a:rPr>
              <a:t>Prodaja karata, informacije o voznim redovima</a:t>
            </a:r>
            <a:endParaRPr lang="sl-SI" sz="1900" dirty="0" smtClean="0">
              <a:effectLst/>
            </a:endParaRPr>
          </a:p>
          <a:p>
            <a:pPr>
              <a:buNone/>
              <a:defRPr/>
            </a:pPr>
            <a:endParaRPr lang="sl-SI" sz="1900" b="1" dirty="0" smtClean="0">
              <a:effectLst/>
            </a:endParaRPr>
          </a:p>
          <a:p>
            <a:pPr>
              <a:buNone/>
              <a:defRPr/>
            </a:pPr>
            <a:r>
              <a:rPr lang="sl-SI" sz="1900" b="1" dirty="0" smtClean="0">
                <a:effectLst/>
              </a:rPr>
              <a:t>Funkcije :</a:t>
            </a:r>
          </a:p>
          <a:p>
            <a:pPr>
              <a:buBlip>
                <a:blip r:embed="rId6"/>
              </a:buBlip>
              <a:defRPr/>
            </a:pPr>
            <a:r>
              <a:rPr lang="sl-SI" sz="1900" dirty="0" smtClean="0">
                <a:effectLst/>
              </a:rPr>
              <a:t>Cijena karte izračunava se na osnovu kriterija (vožnja, vrsta karata, popust, rezervacija i broj karata)	</a:t>
            </a:r>
          </a:p>
          <a:p>
            <a:pPr>
              <a:buBlip>
                <a:blip r:embed="rId6"/>
              </a:buBlip>
              <a:defRPr/>
            </a:pPr>
            <a:r>
              <a:rPr lang="sl-SI" sz="1900" dirty="0" smtClean="0">
                <a:effectLst/>
              </a:rPr>
              <a:t>Kreiranje karte te ispis na POS printer</a:t>
            </a:r>
          </a:p>
          <a:p>
            <a:pPr>
              <a:buBlip>
                <a:blip r:embed="rId6"/>
              </a:buBlip>
              <a:defRPr/>
            </a:pPr>
            <a:r>
              <a:rPr lang="sl-SI" sz="1900" dirty="0" smtClean="0">
                <a:effectLst/>
              </a:rPr>
              <a:t>Izdavanje mjesečnih karata</a:t>
            </a:r>
          </a:p>
          <a:p>
            <a:pPr>
              <a:buBlip>
                <a:blip r:embed="rId6"/>
              </a:buBlip>
              <a:defRPr/>
            </a:pPr>
            <a:r>
              <a:rPr lang="sl-SI" sz="1900" dirty="0" smtClean="0">
                <a:effectLst/>
              </a:rPr>
              <a:t>Mogućnost telefonske rezervacije</a:t>
            </a:r>
          </a:p>
          <a:p>
            <a:pPr>
              <a:defRPr/>
            </a:pPr>
            <a:endParaRPr lang="sl-SI" dirty="0" smtClean="0">
              <a:effectLst/>
            </a:endParaRPr>
          </a:p>
          <a:p>
            <a:pPr>
              <a:buNone/>
              <a:defRPr/>
            </a:pPr>
            <a:endParaRPr lang="sl-SI" dirty="0" smtClean="0">
              <a:effectLst/>
            </a:endParaRPr>
          </a:p>
          <a:p>
            <a:pPr lvl="1">
              <a:defRPr/>
            </a:pPr>
            <a:endParaRPr lang="sl-SI" dirty="0" smtClean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E1D20-85C3-45BF-94A2-7C981006CAEB}" type="slidenum">
              <a:rPr lang="hr-HR" smtClean="0"/>
              <a:pPr>
                <a:defRPr/>
              </a:pPr>
              <a:t>19</a:t>
            </a:fld>
            <a:endParaRPr lang="hr-H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99979" y="836577"/>
          <a:ext cx="8507529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46031" y="2333610"/>
          <a:ext cx="8229600" cy="3508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E1D20-85C3-45BF-94A2-7C981006CAEB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41C66E-931A-4A52-A4A4-8750187B8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B141C66E-931A-4A52-A4A4-8750187B8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2667E9-6BB5-4F62-9809-59186E473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E82667E9-6BB5-4F62-9809-59186E473C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E1D20-85C3-45BF-94A2-7C981006CAEB}" type="slidenum">
              <a:rPr lang="hr-HR" smtClean="0"/>
              <a:pPr>
                <a:defRPr/>
              </a:pPr>
              <a:t>20</a:t>
            </a:fld>
            <a:endParaRPr lang="hr-H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2544" y="1019142"/>
            <a:ext cx="5761038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68395" y="1566837"/>
            <a:ext cx="44640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63785" y="2224071"/>
            <a:ext cx="5761038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hr-HR" sz="5400" dirty="0" smtClean="0"/>
          </a:p>
          <a:p>
            <a:pPr algn="ctr">
              <a:buNone/>
            </a:pPr>
            <a:r>
              <a:rPr lang="hr-HR" sz="5400" dirty="0" smtClean="0"/>
              <a:t>Hvala na pažnji !</a:t>
            </a:r>
            <a:endParaRPr lang="hr-HR" sz="5400" dirty="0"/>
          </a:p>
        </p:txBody>
      </p:sp>
      <p:pic>
        <p:nvPicPr>
          <p:cNvPr id="5" name="Picture 4" descr="mips_logo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15" y="142830"/>
            <a:ext cx="2409858" cy="71016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tx1"/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E1D20-85C3-45BF-94A2-7C981006CAEB}" type="slidenum">
              <a:rPr lang="hr-HR" smtClean="0"/>
              <a:pPr>
                <a:defRPr/>
              </a:pPr>
              <a:t>21</a:t>
            </a:fld>
            <a:endParaRPr lang="hr-H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946554"/>
          </a:xfrm>
        </p:spPr>
        <p:txBody>
          <a:bodyPr numCol="2">
            <a:noAutofit/>
          </a:bodyPr>
          <a:lstStyle/>
          <a:p>
            <a:pPr lvl="1">
              <a:defRPr/>
            </a:pPr>
            <a:r>
              <a:rPr lang="sl-SI" sz="2400" dirty="0" smtClean="0">
                <a:effectLst/>
              </a:rPr>
              <a:t>Glavna knjiga</a:t>
            </a:r>
          </a:p>
          <a:p>
            <a:pPr lvl="1">
              <a:defRPr/>
            </a:pPr>
            <a:r>
              <a:rPr lang="sl-SI" sz="2400" dirty="0" smtClean="0">
                <a:effectLst/>
              </a:rPr>
              <a:t>Salda konti</a:t>
            </a:r>
          </a:p>
          <a:p>
            <a:pPr lvl="1">
              <a:defRPr/>
            </a:pPr>
            <a:r>
              <a:rPr lang="sl-SI" sz="2400" dirty="0" smtClean="0">
                <a:effectLst/>
              </a:rPr>
              <a:t>Devizni salda konti</a:t>
            </a:r>
          </a:p>
          <a:p>
            <a:pPr lvl="1">
              <a:defRPr/>
            </a:pPr>
            <a:r>
              <a:rPr lang="sl-SI" sz="2400" dirty="0" smtClean="0">
                <a:effectLst/>
              </a:rPr>
              <a:t>Uzorci za knjiženje</a:t>
            </a:r>
          </a:p>
          <a:p>
            <a:pPr lvl="1">
              <a:defRPr/>
            </a:pPr>
            <a:r>
              <a:rPr lang="sl-SI" sz="2400" dirty="0" smtClean="0">
                <a:effectLst/>
              </a:rPr>
              <a:t>Kamate</a:t>
            </a:r>
          </a:p>
          <a:p>
            <a:pPr lvl="1">
              <a:defRPr/>
            </a:pPr>
            <a:r>
              <a:rPr lang="sl-SI" sz="2400" dirty="0" smtClean="0">
                <a:effectLst/>
              </a:rPr>
              <a:t>Opomene</a:t>
            </a:r>
          </a:p>
          <a:p>
            <a:pPr lvl="1">
              <a:defRPr/>
            </a:pPr>
            <a:r>
              <a:rPr lang="sl-SI" sz="2400" dirty="0" smtClean="0">
                <a:effectLst/>
              </a:rPr>
              <a:t>Porezna knjiga  </a:t>
            </a:r>
          </a:p>
          <a:p>
            <a:pPr lvl="1">
              <a:defRPr/>
            </a:pPr>
            <a:r>
              <a:rPr lang="sl-SI" sz="2400" dirty="0" smtClean="0">
                <a:effectLst/>
              </a:rPr>
              <a:t>Platni promet</a:t>
            </a:r>
          </a:p>
          <a:p>
            <a:pPr lvl="1">
              <a:defRPr/>
            </a:pPr>
            <a:r>
              <a:rPr lang="sl-SI" sz="2400" dirty="0" smtClean="0">
                <a:effectLst/>
              </a:rPr>
              <a:t>Kunska blagajna</a:t>
            </a:r>
          </a:p>
          <a:p>
            <a:pPr lvl="1">
              <a:defRPr/>
            </a:pPr>
            <a:r>
              <a:rPr lang="sl-SI" sz="2400" dirty="0" smtClean="0">
                <a:effectLst/>
              </a:rPr>
              <a:t>Devizna blagajna</a:t>
            </a:r>
          </a:p>
          <a:p>
            <a:pPr lvl="1">
              <a:defRPr/>
            </a:pPr>
            <a:r>
              <a:rPr lang="sl-SI" sz="2400" dirty="0" smtClean="0">
                <a:effectLst/>
              </a:rPr>
              <a:t>Osnovna sredstva</a:t>
            </a:r>
          </a:p>
          <a:p>
            <a:pPr lvl="1">
              <a:defRPr/>
            </a:pPr>
            <a:r>
              <a:rPr lang="sl-SI" sz="2400" dirty="0" smtClean="0">
                <a:effectLst/>
              </a:rPr>
              <a:t>Plaće</a:t>
            </a:r>
          </a:p>
          <a:p>
            <a:pPr lvl="1">
              <a:defRPr/>
            </a:pPr>
            <a:r>
              <a:rPr lang="sl-SI" sz="2400" dirty="0" smtClean="0">
                <a:effectLst/>
              </a:rPr>
              <a:t>Materijalno poslovanje</a:t>
            </a:r>
          </a:p>
          <a:p>
            <a:pPr lvl="1">
              <a:defRPr/>
            </a:pPr>
            <a:r>
              <a:rPr lang="sl-SI" sz="2400" dirty="0" smtClean="0">
                <a:effectLst/>
              </a:rPr>
              <a:t>Nabava materijala</a:t>
            </a:r>
          </a:p>
          <a:p>
            <a:pPr lvl="1">
              <a:defRPr/>
            </a:pPr>
            <a:r>
              <a:rPr lang="sl-SI" sz="2400" dirty="0" smtClean="0">
                <a:effectLst/>
              </a:rPr>
              <a:t>Prodaja (Fakturiranje, odobrenja, predračuni)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8596" y="5619780"/>
            <a:ext cx="8229600" cy="76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sl-SI" sz="2400" i="1" kern="0" dirty="0">
                <a:latin typeface="+mn-lt"/>
              </a:rPr>
              <a:t>Moduli su međusobno povezani preko </a:t>
            </a:r>
            <a:r>
              <a:rPr kumimoji="0" lang="sl-SI" sz="2400" i="1" kern="0" dirty="0" smtClean="0">
                <a:latin typeface="+mn-lt"/>
              </a:rPr>
              <a:t>jedinstvenoga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sl-SI" sz="2400" i="1" kern="0" dirty="0" smtClean="0">
                <a:latin typeface="+mn-lt"/>
              </a:rPr>
              <a:t>menija </a:t>
            </a:r>
            <a:r>
              <a:rPr kumimoji="0" lang="sl-SI" sz="2400" i="1" kern="0" dirty="0">
                <a:latin typeface="+mn-lt"/>
              </a:rPr>
              <a:t>u cjelovit informacijski </a:t>
            </a:r>
            <a:r>
              <a:rPr kumimoji="0" lang="sl-SI" sz="2400" i="1" kern="0" dirty="0" smtClean="0">
                <a:latin typeface="+mn-lt"/>
              </a:rPr>
              <a:t>sustav.</a:t>
            </a:r>
            <a:endParaRPr kumimoji="0" lang="sl-SI" sz="2400" i="1" kern="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E1D20-85C3-45BF-94A2-7C981006CAEB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4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40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40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654450"/>
          </a:xfrm>
        </p:spPr>
        <p:txBody>
          <a:bodyPr numCol="2">
            <a:normAutofit lnSpcReduction="10000"/>
          </a:bodyPr>
          <a:lstStyle/>
          <a:p>
            <a:pPr lvl="1">
              <a:defRPr/>
            </a:pPr>
            <a:r>
              <a:rPr lang="sl-SI" sz="2600" dirty="0" smtClean="0">
                <a:effectLst/>
              </a:rPr>
              <a:t>Vozni red</a:t>
            </a:r>
          </a:p>
          <a:p>
            <a:pPr lvl="1">
              <a:defRPr/>
            </a:pPr>
            <a:r>
              <a:rPr lang="sl-SI" sz="2600" dirty="0" smtClean="0">
                <a:effectLst/>
              </a:rPr>
              <a:t>Cjenici</a:t>
            </a:r>
          </a:p>
          <a:p>
            <a:pPr lvl="1">
              <a:defRPr/>
            </a:pPr>
            <a:r>
              <a:rPr lang="sl-SI" sz="2600" dirty="0" smtClean="0">
                <a:effectLst/>
              </a:rPr>
              <a:t>Sustav informacija</a:t>
            </a:r>
          </a:p>
          <a:p>
            <a:pPr lvl="1">
              <a:defRPr/>
            </a:pPr>
            <a:r>
              <a:rPr lang="sl-SI" sz="2600" dirty="0" smtClean="0">
                <a:effectLst/>
              </a:rPr>
              <a:t>Radni nalozi</a:t>
            </a:r>
          </a:p>
          <a:p>
            <a:pPr lvl="1">
              <a:defRPr/>
            </a:pPr>
            <a:r>
              <a:rPr lang="sl-SI" sz="2600" dirty="0" smtClean="0">
                <a:effectLst/>
              </a:rPr>
              <a:t>Raspored vozila i vozača</a:t>
            </a:r>
          </a:p>
          <a:p>
            <a:pPr lvl="1">
              <a:defRPr/>
            </a:pPr>
            <a:r>
              <a:rPr lang="sl-SI" sz="2600" dirty="0" smtClean="0">
                <a:effectLst/>
              </a:rPr>
              <a:t>Putni nalozi</a:t>
            </a:r>
          </a:p>
          <a:p>
            <a:pPr lvl="1">
              <a:defRPr/>
            </a:pPr>
            <a:r>
              <a:rPr lang="sl-SI" sz="2600" dirty="0" smtClean="0">
                <a:effectLst/>
              </a:rPr>
              <a:t>Zbirna blagajna</a:t>
            </a:r>
          </a:p>
          <a:p>
            <a:pPr lvl="1">
              <a:defRPr/>
            </a:pPr>
            <a:r>
              <a:rPr lang="sl-SI" sz="2600" dirty="0" smtClean="0">
                <a:effectLst/>
              </a:rPr>
              <a:t>Prodaja na autobusnim stanicama (mjesečne, dnevne…)</a:t>
            </a:r>
          </a:p>
          <a:p>
            <a:pPr lvl="1">
              <a:defRPr/>
            </a:pPr>
            <a:r>
              <a:rPr lang="sl-SI" sz="2600" dirty="0" smtClean="0">
                <a:effectLst/>
              </a:rPr>
              <a:t>Posebne vožnje (unos, prodaja)</a:t>
            </a:r>
          </a:p>
          <a:p>
            <a:pPr lvl="1">
              <a:defRPr/>
            </a:pPr>
            <a:r>
              <a:rPr lang="sl-SI" sz="2600" dirty="0" smtClean="0">
                <a:effectLst/>
              </a:rPr>
              <a:t>Održavanje vozila</a:t>
            </a:r>
          </a:p>
          <a:p>
            <a:pPr>
              <a:defRPr/>
            </a:pPr>
            <a:endParaRPr lang="sl-SI" i="1" dirty="0" smtClean="0">
              <a:effectLst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65109" y="5364189"/>
            <a:ext cx="8229600" cy="1238220"/>
          </a:xfrm>
          <a:custGeom>
            <a:avLst/>
            <a:gdLst>
              <a:gd name="connsiteX0" fmla="*/ 0 w 8229600"/>
              <a:gd name="connsiteY0" fmla="*/ 0 h 1238220"/>
              <a:gd name="connsiteX1" fmla="*/ 8229600 w 8229600"/>
              <a:gd name="connsiteY1" fmla="*/ 0 h 1238220"/>
              <a:gd name="connsiteX2" fmla="*/ 8229600 w 8229600"/>
              <a:gd name="connsiteY2" fmla="*/ 1238220 h 1238220"/>
              <a:gd name="connsiteX3" fmla="*/ 0 w 8229600"/>
              <a:gd name="connsiteY3" fmla="*/ 1238220 h 1238220"/>
              <a:gd name="connsiteX4" fmla="*/ 0 w 8229600"/>
              <a:gd name="connsiteY4" fmla="*/ 0 h 123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238220">
                <a:moveTo>
                  <a:pt x="0" y="0"/>
                </a:moveTo>
                <a:lnTo>
                  <a:pt x="8229600" y="0"/>
                </a:lnTo>
                <a:lnTo>
                  <a:pt x="8229600" y="1238220"/>
                </a:lnTo>
                <a:lnTo>
                  <a:pt x="0" y="123822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rgbClr val="EAEAEA"/>
              </a:buClr>
              <a:defRPr/>
            </a:pPr>
            <a:r>
              <a:rPr kumimoji="0" lang="vi-VN" sz="2400" i="1" kern="0" dirty="0" smtClean="0">
                <a:solidFill>
                  <a:srgbClr val="FFFFFF"/>
                </a:solidFill>
                <a:latin typeface="Arial"/>
              </a:rPr>
              <a:t>Pojedinačni moduli informacijskoga podsustava povezani</a:t>
            </a:r>
            <a:endParaRPr kumimoji="0" lang="hr-HR" sz="2400" i="1" kern="0" dirty="0" smtClean="0">
              <a:solidFill>
                <a:srgbClr val="FFFFFF"/>
              </a:solidFill>
              <a:latin typeface="Arial"/>
            </a:endParaRPr>
          </a:p>
          <a:p>
            <a:pPr marL="342900" indent="-342900">
              <a:spcBef>
                <a:spcPct val="20000"/>
              </a:spcBef>
              <a:buClr>
                <a:srgbClr val="EAEAEA"/>
              </a:buClr>
              <a:defRPr/>
            </a:pPr>
            <a:r>
              <a:rPr kumimoji="0" lang="vi-VN" sz="2400" i="1" kern="0" dirty="0" smtClean="0">
                <a:solidFill>
                  <a:srgbClr val="FFFFFF"/>
                </a:solidFill>
                <a:latin typeface="Arial"/>
              </a:rPr>
              <a:t>su međusobno s financijsko - računovodstvenim</a:t>
            </a:r>
            <a:endParaRPr kumimoji="0" lang="hr-HR" sz="2400" i="1" kern="0" dirty="0" smtClean="0">
              <a:solidFill>
                <a:srgbClr val="FFFFFF"/>
              </a:solidFill>
              <a:latin typeface="Arial"/>
            </a:endParaRPr>
          </a:p>
          <a:p>
            <a:pPr marL="342900" indent="-342900">
              <a:spcBef>
                <a:spcPct val="20000"/>
              </a:spcBef>
              <a:buClr>
                <a:srgbClr val="EAEAEA"/>
              </a:buClr>
              <a:defRPr/>
            </a:pPr>
            <a:r>
              <a:rPr kumimoji="0" lang="vi-VN" sz="2400" i="1" kern="0" dirty="0" smtClean="0">
                <a:solidFill>
                  <a:srgbClr val="FFFFFF"/>
                </a:solidFill>
                <a:latin typeface="Arial"/>
              </a:rPr>
              <a:t>informacijskim podsustavom.</a:t>
            </a:r>
          </a:p>
          <a:p>
            <a:pPr marL="342900" indent="-342900">
              <a:spcBef>
                <a:spcPct val="20000"/>
              </a:spcBef>
              <a:buClr>
                <a:srgbClr val="EAEAEA"/>
              </a:buClr>
              <a:defRPr/>
            </a:pPr>
            <a:endParaRPr kumimoji="0" lang="vi-VN" sz="2400" i="1" kern="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E1D20-85C3-45BF-94A2-7C981006CAEB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28688" y="2000250"/>
          <a:ext cx="7072312" cy="4546600"/>
        </p:xfrm>
        <a:graphic>
          <a:graphicData uri="http://schemas.openxmlformats.org/presentationml/2006/ole">
            <p:oleObj spid="_x0000_s1026" name="Visio" r:id="rId7" imgW="8820686" imgH="6101596" progId="Visio.Drawing.11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E1D20-85C3-45BF-94A2-7C981006CAEB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19143"/>
            <a:ext cx="8229600" cy="5659514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sl-SI" sz="1500" b="1" dirty="0" smtClean="0">
                <a:effectLst/>
              </a:rPr>
              <a:t>Funkcija</a:t>
            </a:r>
            <a:r>
              <a:rPr lang="sl-SI" sz="1500" dirty="0" smtClean="0">
                <a:effectLst/>
              </a:rPr>
              <a:t> : Planiranje voznih redova – varijanta prijevoza i radnih stupaca vožnje po mjestima </a:t>
            </a:r>
          </a:p>
          <a:p>
            <a:pPr>
              <a:buNone/>
              <a:defRPr/>
            </a:pPr>
            <a:r>
              <a:rPr lang="sl-SI" sz="1500" dirty="0" smtClean="0">
                <a:effectLst/>
              </a:rPr>
              <a:t>troška</a:t>
            </a:r>
          </a:p>
          <a:p>
            <a:pPr>
              <a:buNone/>
              <a:defRPr/>
            </a:pPr>
            <a:endParaRPr lang="sl-SI" sz="800" b="1" dirty="0" smtClean="0">
              <a:effectLst/>
            </a:endParaRPr>
          </a:p>
          <a:p>
            <a:pPr>
              <a:buNone/>
              <a:defRPr/>
            </a:pPr>
            <a:r>
              <a:rPr lang="sl-SI" sz="1500" b="1" dirty="0" smtClean="0">
                <a:effectLst/>
              </a:rPr>
              <a:t>Opis</a:t>
            </a:r>
            <a:r>
              <a:rPr lang="sl-SI" sz="1500" dirty="0" smtClean="0">
                <a:effectLst/>
              </a:rPr>
              <a:t> : Sastavljanje stupaca voznoga reda sa satima, mjestima, zaustavljanjima; </a:t>
            </a:r>
          </a:p>
          <a:p>
            <a:pPr>
              <a:buNone/>
              <a:defRPr/>
            </a:pPr>
            <a:r>
              <a:rPr lang="sl-SI" sz="1500" dirty="0" smtClean="0">
                <a:effectLst/>
              </a:rPr>
              <a:t>za nedefinirani broj prijevoznika i mjesta troškova, s određenim režimom obrta.</a:t>
            </a:r>
          </a:p>
          <a:p>
            <a:pPr>
              <a:buNone/>
              <a:defRPr/>
            </a:pPr>
            <a:endParaRPr lang="sl-SI" sz="800" dirty="0" smtClean="0">
              <a:effectLst/>
            </a:endParaRPr>
          </a:p>
          <a:p>
            <a:pPr>
              <a:buNone/>
              <a:defRPr/>
            </a:pPr>
            <a:r>
              <a:rPr lang="sl-SI" sz="1500" b="1" dirty="0" smtClean="0">
                <a:effectLst/>
              </a:rPr>
              <a:t>Funkcije :</a:t>
            </a:r>
          </a:p>
          <a:p>
            <a:pPr>
              <a:buBlip>
                <a:blip r:embed="rId7"/>
              </a:buBlip>
              <a:defRPr/>
            </a:pPr>
            <a:r>
              <a:rPr lang="sl-SI" sz="1500" dirty="0" smtClean="0">
                <a:effectLst/>
              </a:rPr>
              <a:t>Priprema varijanti voznih redova</a:t>
            </a:r>
          </a:p>
          <a:p>
            <a:pPr>
              <a:buBlip>
                <a:blip r:embed="rId7"/>
              </a:buBlip>
              <a:defRPr/>
            </a:pPr>
            <a:r>
              <a:rPr lang="sl-SI" sz="1500" dirty="0" smtClean="0">
                <a:effectLst/>
              </a:rPr>
              <a:t>Sastavljanje varijanti kilometara voznih redova </a:t>
            </a:r>
          </a:p>
          <a:p>
            <a:pPr>
              <a:buBlip>
                <a:blip r:embed="rId7"/>
              </a:buBlip>
              <a:defRPr/>
            </a:pPr>
            <a:r>
              <a:rPr lang="sl-SI" sz="1500" dirty="0" smtClean="0">
                <a:effectLst/>
              </a:rPr>
              <a:t>Sastavljanje voznoga reda na osnovi varijante</a:t>
            </a:r>
          </a:p>
          <a:p>
            <a:pPr>
              <a:buBlip>
                <a:blip r:embed="rId7"/>
              </a:buBlip>
              <a:defRPr/>
            </a:pPr>
            <a:r>
              <a:rPr lang="sl-SI" sz="1500" dirty="0" smtClean="0">
                <a:effectLst/>
              </a:rPr>
              <a:t>Sastavljanje voznoga reda po stanicama, s izborom sljedećih mogućih stanica (daljinar)</a:t>
            </a:r>
          </a:p>
          <a:p>
            <a:pPr>
              <a:buBlip>
                <a:blip r:embed="rId7"/>
              </a:buBlip>
              <a:defRPr/>
            </a:pPr>
            <a:r>
              <a:rPr lang="sl-SI" sz="1500" dirty="0" smtClean="0">
                <a:effectLst/>
              </a:rPr>
              <a:t>Proporcionalan razmak od odlaska do odlaska</a:t>
            </a:r>
          </a:p>
          <a:p>
            <a:pPr>
              <a:buBlip>
                <a:blip r:embed="rId7"/>
              </a:buBlip>
              <a:defRPr/>
            </a:pPr>
            <a:r>
              <a:rPr lang="sl-SI" sz="1500" dirty="0" smtClean="0">
                <a:effectLst/>
              </a:rPr>
              <a:t>Unos plus KM - vođenje KM vožnje i KM za putnika</a:t>
            </a:r>
          </a:p>
          <a:p>
            <a:pPr>
              <a:buBlip>
                <a:blip r:embed="rId7"/>
              </a:buBlip>
              <a:defRPr/>
            </a:pPr>
            <a:r>
              <a:rPr lang="sl-SI" sz="1500" dirty="0" smtClean="0">
                <a:effectLst/>
              </a:rPr>
              <a:t>Mogućnost »vožnje pored« stanice bez stajanja</a:t>
            </a:r>
          </a:p>
          <a:p>
            <a:pPr>
              <a:buBlip>
                <a:blip r:embed="rId7"/>
              </a:buBlip>
              <a:defRPr/>
            </a:pPr>
            <a:r>
              <a:rPr lang="sl-SI" sz="1500" dirty="0" smtClean="0">
                <a:effectLst/>
              </a:rPr>
              <a:t>Mogućnost kopiranja stupaca vožnje, varijante na novi odlazak</a:t>
            </a:r>
          </a:p>
          <a:p>
            <a:pPr>
              <a:buBlip>
                <a:blip r:embed="rId7"/>
              </a:buBlip>
              <a:defRPr/>
            </a:pPr>
            <a:r>
              <a:rPr lang="sl-SI" sz="1500" dirty="0" smtClean="0">
                <a:effectLst/>
              </a:rPr>
              <a:t>Vođenje stupaca po troškovnim mjestima / statistika pokrivanja po troškovnom mjestu</a:t>
            </a:r>
          </a:p>
          <a:p>
            <a:pPr>
              <a:buNone/>
              <a:defRPr/>
            </a:pPr>
            <a:endParaRPr lang="sl-SI" sz="800" dirty="0" smtClean="0">
              <a:effectLst/>
            </a:endParaRPr>
          </a:p>
          <a:p>
            <a:pPr>
              <a:buNone/>
              <a:defRPr/>
            </a:pPr>
            <a:r>
              <a:rPr lang="sl-SI" sz="1500" b="1" dirty="0" smtClean="0">
                <a:effectLst/>
              </a:rPr>
              <a:t>Ispisi</a:t>
            </a:r>
          </a:p>
          <a:p>
            <a:pPr>
              <a:buBlip>
                <a:blip r:embed="rId7"/>
              </a:buBlip>
              <a:defRPr/>
            </a:pPr>
            <a:r>
              <a:rPr lang="sl-SI" sz="1500" dirty="0" smtClean="0">
                <a:effectLst/>
              </a:rPr>
              <a:t>Vozni red, varijante</a:t>
            </a:r>
          </a:p>
          <a:p>
            <a:pPr>
              <a:buBlip>
                <a:blip r:embed="rId7"/>
              </a:buBlip>
              <a:defRPr/>
            </a:pPr>
            <a:r>
              <a:rPr lang="sl-SI" sz="1500" dirty="0" smtClean="0">
                <a:effectLst/>
              </a:rPr>
              <a:t>Vozni red stanice s via stanicama</a:t>
            </a:r>
          </a:p>
          <a:p>
            <a:pPr>
              <a:buBlip>
                <a:blip r:embed="rId7"/>
              </a:buBlip>
              <a:defRPr/>
            </a:pPr>
            <a:r>
              <a:rPr lang="sl-SI" sz="1500" dirty="0" smtClean="0">
                <a:effectLst/>
              </a:rPr>
              <a:t>Cjenici</a:t>
            </a:r>
          </a:p>
          <a:p>
            <a:pPr>
              <a:buBlip>
                <a:blip r:embed="rId7"/>
              </a:buBlip>
              <a:defRPr/>
            </a:pPr>
            <a:r>
              <a:rPr lang="sl-SI" sz="1500" dirty="0" smtClean="0">
                <a:effectLst/>
              </a:rPr>
              <a:t>Prometne informacije (povezivanje s cjenicima)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E1D20-85C3-45BF-94A2-7C981006CAEB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60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60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608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608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60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08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E1D20-85C3-45BF-94A2-7C981006CAEB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  <p:pic>
        <p:nvPicPr>
          <p:cNvPr id="10" name="Picture 9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2544" y="946116"/>
            <a:ext cx="5719445" cy="300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4187" y="1238220"/>
            <a:ext cx="57531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41421" y="1603350"/>
            <a:ext cx="5760720" cy="404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43064" y="1895454"/>
            <a:ext cx="5752465" cy="409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90759" y="2224071"/>
            <a:ext cx="5760720" cy="408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01941" y="2589201"/>
            <a:ext cx="5752465" cy="409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31" y="1055655"/>
            <a:ext cx="8229600" cy="4533900"/>
          </a:xfrm>
        </p:spPr>
        <p:txBody>
          <a:bodyPr>
            <a:normAutofit fontScale="55000" lnSpcReduction="20000"/>
          </a:bodyPr>
          <a:lstStyle/>
          <a:p>
            <a:pPr>
              <a:buNone/>
              <a:defRPr/>
            </a:pPr>
            <a:r>
              <a:rPr lang="sl-SI" b="1" dirty="0" smtClean="0">
                <a:effectLst/>
              </a:rPr>
              <a:t>Funkcija</a:t>
            </a:r>
            <a:r>
              <a:rPr lang="sl-SI" dirty="0" smtClean="0">
                <a:effectLst/>
              </a:rPr>
              <a:t> : Vođenje cijena prijevoza i usluga</a:t>
            </a:r>
          </a:p>
          <a:p>
            <a:pPr>
              <a:defRPr/>
            </a:pPr>
            <a:endParaRPr lang="sl-SI" dirty="0" smtClean="0">
              <a:effectLst/>
            </a:endParaRPr>
          </a:p>
          <a:p>
            <a:pPr>
              <a:buNone/>
              <a:defRPr/>
            </a:pPr>
            <a:r>
              <a:rPr lang="sl-SI" b="1" dirty="0" smtClean="0">
                <a:effectLst/>
              </a:rPr>
              <a:t>Opis</a:t>
            </a:r>
            <a:r>
              <a:rPr lang="sl-SI" dirty="0" smtClean="0">
                <a:effectLst/>
              </a:rPr>
              <a:t> : Priprema cijena prijevoza, različiti cjenici (različiti prijevoznici, po </a:t>
            </a:r>
          </a:p>
          <a:p>
            <a:pPr>
              <a:buNone/>
              <a:defRPr/>
            </a:pPr>
            <a:r>
              <a:rPr lang="sl-SI" dirty="0" smtClean="0">
                <a:effectLst/>
              </a:rPr>
              <a:t>tipovima karata; gledano na faktor), obrada izuzetaka pojedinačnih stupaca</a:t>
            </a:r>
          </a:p>
          <a:p>
            <a:pPr>
              <a:buNone/>
              <a:defRPr/>
            </a:pPr>
            <a:r>
              <a:rPr lang="sl-SI" dirty="0" smtClean="0">
                <a:effectLst/>
              </a:rPr>
              <a:t>voznoga reda </a:t>
            </a:r>
          </a:p>
          <a:p>
            <a:pPr lvl="1">
              <a:buNone/>
              <a:defRPr/>
            </a:pPr>
            <a:endParaRPr lang="sl-SI" dirty="0" smtClean="0">
              <a:effectLst/>
            </a:endParaRPr>
          </a:p>
          <a:p>
            <a:pPr>
              <a:buNone/>
              <a:defRPr/>
            </a:pPr>
            <a:r>
              <a:rPr lang="sl-SI" b="1" dirty="0" smtClean="0">
                <a:effectLst/>
              </a:rPr>
              <a:t>Funkcije :</a:t>
            </a:r>
          </a:p>
          <a:p>
            <a:pPr>
              <a:buBlip>
                <a:blip r:embed="rId6"/>
              </a:buBlip>
              <a:defRPr/>
            </a:pPr>
            <a:r>
              <a:rPr lang="sl-SI" dirty="0" smtClean="0">
                <a:effectLst/>
              </a:rPr>
              <a:t>Sastavljanje cjenika na jednom mjestu</a:t>
            </a:r>
          </a:p>
          <a:p>
            <a:pPr>
              <a:buBlip>
                <a:blip r:embed="rId6"/>
              </a:buBlip>
              <a:defRPr/>
            </a:pPr>
            <a:r>
              <a:rPr lang="sl-SI" dirty="0" smtClean="0">
                <a:effectLst/>
              </a:rPr>
              <a:t>Određivanje cijena prijevoza i usluga (putnička prtljaga, nepraćena prtljaga, dostava …)</a:t>
            </a:r>
          </a:p>
          <a:p>
            <a:pPr>
              <a:buBlip>
                <a:blip r:embed="rId6"/>
              </a:buBlip>
              <a:defRPr/>
            </a:pPr>
            <a:r>
              <a:rPr lang="sl-SI" dirty="0" smtClean="0">
                <a:effectLst/>
              </a:rPr>
              <a:t>Preglednost sastavljanja</a:t>
            </a:r>
          </a:p>
          <a:p>
            <a:pPr>
              <a:buBlip>
                <a:blip r:embed="rId6"/>
              </a:buBlip>
              <a:defRPr/>
            </a:pPr>
            <a:r>
              <a:rPr lang="sl-SI" dirty="0" smtClean="0">
                <a:effectLst/>
              </a:rPr>
              <a:t>Obrada izuzetaka</a:t>
            </a:r>
          </a:p>
          <a:p>
            <a:pPr>
              <a:defRPr/>
            </a:pPr>
            <a:endParaRPr lang="sl-SI" dirty="0" smtClean="0">
              <a:effectLst/>
            </a:endParaRPr>
          </a:p>
          <a:p>
            <a:pPr>
              <a:buNone/>
              <a:defRPr/>
            </a:pPr>
            <a:r>
              <a:rPr lang="sl-SI" b="1" dirty="0" smtClean="0">
                <a:effectLst/>
              </a:rPr>
              <a:t>Ispisi</a:t>
            </a:r>
          </a:p>
          <a:p>
            <a:pPr>
              <a:buBlip>
                <a:blip r:embed="rId6"/>
              </a:buBlip>
              <a:defRPr/>
            </a:pPr>
            <a:r>
              <a:rPr lang="sl-SI" dirty="0" smtClean="0">
                <a:effectLst/>
              </a:rPr>
              <a:t>Cjenici za stranke</a:t>
            </a:r>
          </a:p>
          <a:p>
            <a:pPr>
              <a:buBlip>
                <a:blip r:embed="rId6"/>
              </a:buBlip>
              <a:defRPr/>
            </a:pPr>
            <a:r>
              <a:rPr lang="sl-SI" dirty="0" smtClean="0">
                <a:effectLst/>
              </a:rPr>
              <a:t>Cjenici za prijevoznike</a:t>
            </a:r>
          </a:p>
          <a:p>
            <a:pPr lvl="1">
              <a:defRPr/>
            </a:pPr>
            <a:endParaRPr lang="sl-SI" dirty="0" smtClean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E1D20-85C3-45BF-94A2-7C981006CAEB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7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7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71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44" y="1055654"/>
            <a:ext cx="8229600" cy="5513463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sl-SI" sz="1500" b="1" dirty="0" smtClean="0">
                <a:effectLst/>
              </a:rPr>
              <a:t>Opis : </a:t>
            </a:r>
            <a:r>
              <a:rPr lang="sl-SI" sz="1500" dirty="0" smtClean="0">
                <a:effectLst/>
              </a:rPr>
              <a:t>Grupiranje stupaca vožnje u izvedive skupine zadataka (radne naloge) za jednoga </a:t>
            </a:r>
          </a:p>
          <a:p>
            <a:pPr>
              <a:buNone/>
              <a:defRPr/>
            </a:pPr>
            <a:r>
              <a:rPr lang="sl-SI" sz="1500" dirty="0" smtClean="0">
                <a:effectLst/>
              </a:rPr>
              <a:t>vozača/vozilo, poštivanje zakonskih ograničenja.</a:t>
            </a:r>
          </a:p>
          <a:p>
            <a:pPr>
              <a:buNone/>
              <a:defRPr/>
            </a:pPr>
            <a:endParaRPr lang="sl-SI" sz="800" b="1" i="1" dirty="0" smtClean="0">
              <a:effectLst/>
            </a:endParaRPr>
          </a:p>
          <a:p>
            <a:pPr>
              <a:buNone/>
              <a:defRPr/>
            </a:pPr>
            <a:r>
              <a:rPr lang="sl-SI" sz="1500" b="1" dirty="0" smtClean="0">
                <a:effectLst/>
              </a:rPr>
              <a:t>Funkcije :</a:t>
            </a:r>
          </a:p>
          <a:p>
            <a:pPr>
              <a:buBlip>
                <a:blip r:embed="rId6"/>
              </a:buBlip>
              <a:defRPr/>
            </a:pPr>
            <a:r>
              <a:rPr lang="sl-SI" sz="1500" dirty="0" smtClean="0">
                <a:effectLst/>
              </a:rPr>
              <a:t>Sastavljanje na osnovi stupaca VR (dodavanje vožnji)</a:t>
            </a:r>
          </a:p>
          <a:p>
            <a:pPr>
              <a:buBlip>
                <a:blip r:embed="rId6"/>
              </a:buBlip>
              <a:defRPr/>
            </a:pPr>
            <a:r>
              <a:rPr lang="sl-SI" sz="1500" dirty="0" smtClean="0">
                <a:effectLst/>
              </a:rPr>
              <a:t>Mogućnost dijeljenja stupaca (nešto na jednom, a nešto na drugom RN)</a:t>
            </a:r>
          </a:p>
          <a:p>
            <a:pPr>
              <a:buBlip>
                <a:blip r:embed="rId6"/>
              </a:buBlip>
              <a:defRPr/>
            </a:pPr>
            <a:r>
              <a:rPr lang="sl-SI" sz="1500" dirty="0" smtClean="0">
                <a:effectLst/>
              </a:rPr>
              <a:t>Izbor samo mogućih vožnji; vođenje pokrivenosti vožnji u pojedinačnom režimu; </a:t>
            </a:r>
          </a:p>
          <a:p>
            <a:pPr>
              <a:buBlip>
                <a:blip r:embed="rId6"/>
              </a:buBlip>
              <a:defRPr/>
            </a:pPr>
            <a:r>
              <a:rPr lang="sl-SI" sz="1500" dirty="0" smtClean="0">
                <a:effectLst/>
              </a:rPr>
              <a:t>Mogućnost pogleda u stupce vožnje; trasu i režim obrta stupca</a:t>
            </a:r>
          </a:p>
          <a:p>
            <a:pPr>
              <a:buBlip>
                <a:blip r:embed="rId6"/>
              </a:buBlip>
              <a:defRPr/>
            </a:pPr>
            <a:r>
              <a:rPr lang="sl-SI" sz="1500" dirty="0" smtClean="0">
                <a:effectLst/>
              </a:rPr>
              <a:t>Dodavanje ostalih vožnji (dostava, garaža)</a:t>
            </a:r>
          </a:p>
          <a:p>
            <a:pPr>
              <a:buBlip>
                <a:blip r:embed="rId6"/>
              </a:buBlip>
              <a:defRPr/>
            </a:pPr>
            <a:r>
              <a:rPr lang="sl-SI" sz="1500" dirty="0" smtClean="0">
                <a:effectLst/>
              </a:rPr>
              <a:t>Dodavanje zadataka vozača (priprema, pospremanje, užina, čišćenje autobusa, ….)</a:t>
            </a:r>
          </a:p>
          <a:p>
            <a:pPr>
              <a:buBlip>
                <a:blip r:embed="rId6"/>
              </a:buBlip>
              <a:defRPr/>
            </a:pPr>
            <a:r>
              <a:rPr lang="sl-SI" sz="1500" dirty="0" smtClean="0">
                <a:effectLst/>
              </a:rPr>
              <a:t>Mogućnost ažuriranja naloga</a:t>
            </a:r>
          </a:p>
          <a:p>
            <a:pPr>
              <a:buBlip>
                <a:blip r:embed="rId6"/>
              </a:buBlip>
              <a:defRPr/>
            </a:pPr>
            <a:r>
              <a:rPr lang="sl-SI" sz="1500" dirty="0" smtClean="0">
                <a:effectLst/>
              </a:rPr>
              <a:t>Sastavljanje RN u različnim režimima (Radni dan za vrijeme škole, Radni dan za vrijeme praznika, Subota, Nedjelja i praznik)</a:t>
            </a:r>
          </a:p>
          <a:p>
            <a:pPr>
              <a:buBlip>
                <a:blip r:embed="rId6"/>
              </a:buBlip>
              <a:defRPr/>
            </a:pPr>
            <a:r>
              <a:rPr lang="sl-SI" sz="1500" dirty="0" smtClean="0">
                <a:effectLst/>
              </a:rPr>
              <a:t>Sastavljanje RN u različitim varijantama za predpripremu (u radu, važeći, u mirovanju)  </a:t>
            </a:r>
          </a:p>
          <a:p>
            <a:pPr>
              <a:buBlip>
                <a:blip r:embed="rId6"/>
              </a:buBlip>
              <a:defRPr/>
            </a:pPr>
            <a:r>
              <a:rPr lang="sl-SI" sz="1500" dirty="0" smtClean="0">
                <a:effectLst/>
              </a:rPr>
              <a:t>Obračun KM (po vrsti kilometara: puni prazni nulti; po vrsti prijevoza: prigradski, međugradski, ugovorni ….) i rad vozača s pripadajućim obračunskim satima (sati vožnje, mirovanje, vrijeme čekanja, ….), također  po troškovnim mjestima.</a:t>
            </a:r>
            <a:endParaRPr lang="sl-SI" sz="1500" b="1" dirty="0" smtClean="0">
              <a:effectLst/>
            </a:endParaRPr>
          </a:p>
          <a:p>
            <a:pPr>
              <a:buNone/>
              <a:defRPr/>
            </a:pPr>
            <a:endParaRPr lang="sl-SI" sz="1500" b="1" dirty="0" smtClean="0">
              <a:effectLst/>
            </a:endParaRPr>
          </a:p>
          <a:p>
            <a:pPr>
              <a:buNone/>
              <a:defRPr/>
            </a:pPr>
            <a:r>
              <a:rPr lang="sl-SI" sz="1500" b="1" dirty="0" smtClean="0">
                <a:effectLst/>
              </a:rPr>
              <a:t>Ispisi</a:t>
            </a:r>
          </a:p>
          <a:p>
            <a:pPr>
              <a:buBlip>
                <a:blip r:embed="rId6"/>
              </a:buBlip>
              <a:defRPr/>
            </a:pPr>
            <a:r>
              <a:rPr lang="sl-SI" sz="1500" dirty="0" smtClean="0">
                <a:effectLst/>
              </a:rPr>
              <a:t>Statistike upotrebe KM i sati po pojedinačnom režimu (kumulativni ispis radnih naloga)</a:t>
            </a:r>
          </a:p>
          <a:p>
            <a:pPr>
              <a:buBlip>
                <a:blip r:embed="rId6"/>
              </a:buBlip>
              <a:defRPr/>
            </a:pPr>
            <a:r>
              <a:rPr lang="sl-SI" sz="1500" dirty="0" smtClean="0">
                <a:effectLst/>
              </a:rPr>
              <a:t>Pregled pokrivenosti vožnji-stupaca (svih ili iz određenoga kraja)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E1D20-85C3-45BF-94A2-7C981006CAEB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8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81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81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81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81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/>
    </p:bldLst>
  </p:timing>
</p:sld>
</file>

<file path=ppt/theme/theme1.xml><?xml version="1.0" encoding="utf-8"?>
<a:theme xmlns:a="http://schemas.openxmlformats.org/drawingml/2006/main" name="Digital Dots">
  <a:themeElements>
    <a:clrScheme name="Digital Dots 1">
      <a:dk1>
        <a:srgbClr val="00008A"/>
      </a:dk1>
      <a:lt1>
        <a:srgbClr val="FFFFFF"/>
      </a:lt1>
      <a:dk2>
        <a:srgbClr val="000099"/>
      </a:dk2>
      <a:lt2>
        <a:srgbClr val="FFFFFF"/>
      </a:lt2>
      <a:accent1>
        <a:srgbClr val="0099FF"/>
      </a:accent1>
      <a:accent2>
        <a:srgbClr val="00007A"/>
      </a:accent2>
      <a:accent3>
        <a:srgbClr val="AAAACA"/>
      </a:accent3>
      <a:accent4>
        <a:srgbClr val="DADADA"/>
      </a:accent4>
      <a:accent5>
        <a:srgbClr val="AACAFF"/>
      </a:accent5>
      <a:accent6>
        <a:srgbClr val="00006E"/>
      </a:accent6>
      <a:hlink>
        <a:srgbClr val="EAEAEA"/>
      </a:hlink>
      <a:folHlink>
        <a:srgbClr val="FFCC00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noAutofit/>
      </a:bodyPr>
      <a:lstStyle>
        <a:defPPr marL="342900" indent="-342900">
          <a:spcBef>
            <a:spcPct val="20000"/>
          </a:spcBef>
          <a:buClr>
            <a:schemeClr val="hlink"/>
          </a:buClr>
          <a:defRPr kumimoji="0" sz="2400" i="1" kern="0" dirty="0">
            <a:latin typeface="+mn-lt"/>
          </a:defRPr>
        </a:defPPr>
      </a:lstStyle>
    </a:tx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gital Dots 8">
    <a:dk1>
      <a:srgbClr val="000000"/>
    </a:dk1>
    <a:lt1>
      <a:srgbClr val="E6F8F4"/>
    </a:lt1>
    <a:dk2>
      <a:srgbClr val="000000"/>
    </a:dk2>
    <a:lt2>
      <a:srgbClr val="C5DBD6"/>
    </a:lt2>
    <a:accent1>
      <a:srgbClr val="CCFF99"/>
    </a:accent1>
    <a:accent2>
      <a:srgbClr val="ACBAB7"/>
    </a:accent2>
    <a:accent3>
      <a:srgbClr val="F0FBF8"/>
    </a:accent3>
    <a:accent4>
      <a:srgbClr val="000000"/>
    </a:accent4>
    <a:accent5>
      <a:srgbClr val="E2FFCA"/>
    </a:accent5>
    <a:accent6>
      <a:srgbClr val="9BA8A6"/>
    </a:accent6>
    <a:hlink>
      <a:srgbClr val="008080"/>
    </a:hlink>
    <a:folHlink>
      <a:srgbClr val="0066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507</TotalTime>
  <Words>1120</Words>
  <Application>Microsoft PowerPoint</Application>
  <PresentationFormat>On-screen Show (4:3)</PresentationFormat>
  <Paragraphs>205</Paragraphs>
  <Slides>21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Digital Dots</vt:lpstr>
      <vt:lpstr>Visio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Andy</cp:lastModifiedBy>
  <cp:revision>108</cp:revision>
  <cp:lastPrinted>1601-01-01T00:00:00Z</cp:lastPrinted>
  <dcterms:created xsi:type="dcterms:W3CDTF">1601-01-01T00:00:00Z</dcterms:created>
  <dcterms:modified xsi:type="dcterms:W3CDTF">2008-05-16T07:43:15Z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